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71" r:id="rId3"/>
    <p:sldId id="259" r:id="rId4"/>
    <p:sldId id="257" r:id="rId5"/>
    <p:sldId id="260" r:id="rId6"/>
    <p:sldId id="261" r:id="rId7"/>
    <p:sldId id="262" r:id="rId8"/>
    <p:sldId id="263" r:id="rId9"/>
    <p:sldId id="272" r:id="rId10"/>
    <p:sldId id="269" r:id="rId11"/>
    <p:sldId id="265" r:id="rId12"/>
    <p:sldId id="266" r:id="rId13"/>
    <p:sldId id="267" r:id="rId14"/>
    <p:sldId id="268" r:id="rId15"/>
    <p:sldId id="270"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showGuides="1">
      <p:cViewPr varScale="1">
        <p:scale>
          <a:sx n="139" d="100"/>
          <a:sy n="139" d="100"/>
        </p:scale>
        <p:origin x="-120" y="-45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E0D4EBE-0322-2740-8331-9F8E5D9854BA}" type="datetimeFigureOut">
              <a:rPr lang="en-US" smtClean="0"/>
              <a:t>19-09-17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5369D9-CEF4-3245-99A5-3DD02D7683E1}" type="slidenum">
              <a:rPr lang="en-US" smtClean="0"/>
              <a:t>‹#›</a:t>
            </a:fld>
            <a:endParaRPr lang="en-US"/>
          </a:p>
        </p:txBody>
      </p:sp>
    </p:spTree>
    <p:extLst>
      <p:ext uri="{BB962C8B-B14F-4D97-AF65-F5344CB8AC3E}">
        <p14:creationId xmlns:p14="http://schemas.microsoft.com/office/powerpoint/2010/main" val="83884002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Hutchinson (1965) describes ecology as the backdrop against which evolutionary processes play out. In this analogy, ecology can affect evolution, much like the setting of a play can influence the audience’s perception.  However, evolution (the “play”) as no affect on ecology (the “theater”).</a:t>
            </a:r>
            <a:endParaRPr lang="en-US" dirty="0"/>
          </a:p>
        </p:txBody>
      </p:sp>
      <p:sp>
        <p:nvSpPr>
          <p:cNvPr id="4" name="Slide Number Placeholder 3"/>
          <p:cNvSpPr>
            <a:spLocks noGrp="1"/>
          </p:cNvSpPr>
          <p:nvPr>
            <p:ph type="sldNum" sz="quarter" idx="10"/>
          </p:nvPr>
        </p:nvSpPr>
        <p:spPr/>
        <p:txBody>
          <a:bodyPr/>
          <a:lstStyle/>
          <a:p>
            <a:fld id="{686C2717-0A92-6943-86C0-6FBD28B5F860}" type="slidenum">
              <a:rPr lang="en-US" smtClean="0"/>
              <a:t>3</a:t>
            </a:fld>
            <a:endParaRPr lang="en-US"/>
          </a:p>
        </p:txBody>
      </p:sp>
    </p:spTree>
    <p:extLst>
      <p:ext uri="{BB962C8B-B14F-4D97-AF65-F5344CB8AC3E}">
        <p14:creationId xmlns:p14="http://schemas.microsoft.com/office/powerpoint/2010/main" val="11102582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a</a:t>
            </a:r>
            <a:r>
              <a:rPr lang="en-US" dirty="0" smtClean="0"/>
              <a:t>–</a:t>
            </a:r>
            <a:r>
              <a:rPr lang="en-US" b="1" dirty="0" smtClean="0"/>
              <a:t>d</a:t>
            </a:r>
            <a:r>
              <a:rPr lang="en-US" dirty="0" smtClean="0"/>
              <a:t>, Single-clone algal populations; </a:t>
            </a:r>
            <a:r>
              <a:rPr lang="en-US" b="1" dirty="0" smtClean="0"/>
              <a:t>e</a:t>
            </a:r>
            <a:r>
              <a:rPr lang="en-US" dirty="0" smtClean="0"/>
              <a:t>–</a:t>
            </a:r>
            <a:r>
              <a:rPr lang="en-US" b="1" dirty="0" err="1" smtClean="0"/>
              <a:t>i</a:t>
            </a:r>
            <a:r>
              <a:rPr lang="en-US" dirty="0" smtClean="0"/>
              <a:t>, multiple-clone algal populations. Filled circles, </a:t>
            </a:r>
            <a:r>
              <a:rPr lang="en-US" i="1" dirty="0" smtClean="0"/>
              <a:t>B. </a:t>
            </a:r>
            <a:r>
              <a:rPr lang="en-US" i="1" dirty="0" err="1" smtClean="0"/>
              <a:t>calyciflorus</a:t>
            </a:r>
            <a:r>
              <a:rPr lang="en-US" dirty="0" smtClean="0"/>
              <a:t> (predator); open circles, </a:t>
            </a:r>
            <a:r>
              <a:rPr lang="en-US" i="1" dirty="0" smtClean="0"/>
              <a:t>C. vulgaris</a:t>
            </a:r>
            <a:r>
              <a:rPr lang="en-US" dirty="0" smtClean="0"/>
              <a:t> (prey). In </a:t>
            </a:r>
            <a:r>
              <a:rPr lang="en-US" b="1" dirty="0" smtClean="0"/>
              <a:t>a</a:t>
            </a:r>
            <a:r>
              <a:rPr lang="en-US" dirty="0" smtClean="0"/>
              <a:t>–</a:t>
            </a:r>
            <a:r>
              <a:rPr lang="en-US" b="1" dirty="0" smtClean="0"/>
              <a:t>d</a:t>
            </a:r>
            <a:r>
              <a:rPr lang="en-US" dirty="0" smtClean="0"/>
              <a:t> there are short-period predator–prey cycles with the classical phase relations; in </a:t>
            </a:r>
            <a:r>
              <a:rPr lang="en-US" b="1" dirty="0" smtClean="0"/>
              <a:t>e</a:t>
            </a:r>
            <a:r>
              <a:rPr lang="en-US" dirty="0" smtClean="0"/>
              <a:t>–</a:t>
            </a:r>
            <a:r>
              <a:rPr lang="en-US" b="1" dirty="0" err="1" smtClean="0"/>
              <a:t>i</a:t>
            </a:r>
            <a:r>
              <a:rPr lang="en-US" dirty="0" smtClean="0"/>
              <a:t> there are long cycles with predator and prey oscillations nearly out of phase with each other. Dilution rates, </a:t>
            </a:r>
            <a:r>
              <a:rPr lang="en-US" i="1" dirty="0" err="1" smtClean="0"/>
              <a:t>δ</a:t>
            </a:r>
            <a:r>
              <a:rPr lang="en-US" dirty="0" smtClean="0"/>
              <a:t> (d</a:t>
            </a:r>
            <a:r>
              <a:rPr lang="en-US" baseline="30000" dirty="0" smtClean="0"/>
              <a:t>-1</a:t>
            </a:r>
            <a:r>
              <a:rPr lang="en-US" dirty="0" smtClean="0"/>
              <a:t>) </a:t>
            </a:r>
            <a:r>
              <a:rPr lang="en-US" b="1" dirty="0" smtClean="0"/>
              <a:t>a</a:t>
            </a:r>
            <a:r>
              <a:rPr lang="en-US" dirty="0" smtClean="0"/>
              <a:t>, 0.57; </a:t>
            </a:r>
            <a:r>
              <a:rPr lang="en-US" b="1" dirty="0" smtClean="0"/>
              <a:t>b</a:t>
            </a:r>
            <a:r>
              <a:rPr lang="en-US" dirty="0" smtClean="0"/>
              <a:t>, 0.65; </a:t>
            </a:r>
            <a:r>
              <a:rPr lang="en-US" b="1" dirty="0" smtClean="0"/>
              <a:t>c</a:t>
            </a:r>
            <a:r>
              <a:rPr lang="en-US" dirty="0" smtClean="0"/>
              <a:t>, 0.67; </a:t>
            </a:r>
            <a:r>
              <a:rPr lang="en-US" b="1" dirty="0" smtClean="0"/>
              <a:t>d</a:t>
            </a:r>
            <a:r>
              <a:rPr lang="en-US" dirty="0" smtClean="0"/>
              <a:t>, 0.68; </a:t>
            </a:r>
            <a:r>
              <a:rPr lang="en-US" b="1" dirty="0" smtClean="0"/>
              <a:t>e</a:t>
            </a:r>
            <a:r>
              <a:rPr lang="en-US" dirty="0" smtClean="0"/>
              <a:t>, 0.72; </a:t>
            </a:r>
            <a:r>
              <a:rPr lang="en-US" b="1" dirty="0" smtClean="0"/>
              <a:t>f</a:t>
            </a:r>
            <a:r>
              <a:rPr lang="en-US" dirty="0" smtClean="0"/>
              <a:t>, 0.64; </a:t>
            </a:r>
            <a:r>
              <a:rPr lang="en-US" b="1" dirty="0" smtClean="0"/>
              <a:t>g</a:t>
            </a:r>
            <a:r>
              <a:rPr lang="en-US" dirty="0" smtClean="0"/>
              <a:t>, 0.69; </a:t>
            </a:r>
            <a:r>
              <a:rPr lang="en-US" b="1" dirty="0" smtClean="0"/>
              <a:t>h</a:t>
            </a:r>
            <a:r>
              <a:rPr lang="en-US" dirty="0" smtClean="0"/>
              <a:t>, 0.95; </a:t>
            </a:r>
            <a:r>
              <a:rPr lang="en-US" b="1" dirty="0" err="1" smtClean="0"/>
              <a:t>i</a:t>
            </a:r>
            <a:r>
              <a:rPr lang="en-US" dirty="0" smtClean="0"/>
              <a:t>, 1.00. Data for four (</a:t>
            </a:r>
            <a:r>
              <a:rPr lang="en-US" b="1" dirty="0" smtClean="0"/>
              <a:t>f</a:t>
            </a:r>
            <a:r>
              <a:rPr lang="en-US" dirty="0" smtClean="0"/>
              <a:t>–</a:t>
            </a:r>
            <a:r>
              <a:rPr lang="en-US" b="1" dirty="0" err="1" smtClean="0"/>
              <a:t>i</a:t>
            </a:r>
            <a:r>
              <a:rPr lang="en-US" dirty="0" smtClean="0"/>
              <a:t>) of the five multiple-clone trials were obtained from ref. 13. The fifth trial is a new experiment, conducted in parallel with the single-clone trials, to verify that the lapse of time did not result in any change of our rotifer or algal stock cultures that would change the qualitative dynamics of a system with multiple algal clones. Note that population cycles at relatively high dilution rates (</a:t>
            </a:r>
            <a:r>
              <a:rPr lang="en-US" b="1" dirty="0" smtClean="0"/>
              <a:t>h</a:t>
            </a:r>
            <a:r>
              <a:rPr lang="en-US" dirty="0" smtClean="0"/>
              <a:t>, </a:t>
            </a:r>
            <a:r>
              <a:rPr lang="en-US" b="1" dirty="0" err="1" smtClean="0"/>
              <a:t>i</a:t>
            </a:r>
            <a:r>
              <a:rPr lang="en-US" dirty="0" smtClean="0"/>
              <a:t>) were also long and with out-of-phase relations, as our mathematical model predicts.</a:t>
            </a:r>
            <a:endParaRPr lang="en-US" dirty="0"/>
          </a:p>
        </p:txBody>
      </p:sp>
      <p:sp>
        <p:nvSpPr>
          <p:cNvPr id="4" name="Slide Number Placeholder 3"/>
          <p:cNvSpPr>
            <a:spLocks noGrp="1"/>
          </p:cNvSpPr>
          <p:nvPr>
            <p:ph type="sldNum" sz="quarter" idx="10"/>
          </p:nvPr>
        </p:nvSpPr>
        <p:spPr/>
        <p:txBody>
          <a:bodyPr/>
          <a:lstStyle/>
          <a:p>
            <a:fld id="{DDE2F414-48FF-CA4C-86BE-1661A591B289}" type="slidenum">
              <a:rPr lang="en-US" smtClean="0"/>
              <a:t>14</a:t>
            </a:fld>
            <a:endParaRPr lang="en-US"/>
          </a:p>
        </p:txBody>
      </p:sp>
    </p:spTree>
    <p:extLst>
      <p:ext uri="{BB962C8B-B14F-4D97-AF65-F5344CB8AC3E}">
        <p14:creationId xmlns:p14="http://schemas.microsoft.com/office/powerpoint/2010/main" val="3750693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“Animal Population Regulation by the Genetic Feed-back Mechanism” (D. Pimentel 1961 </a:t>
            </a:r>
            <a:r>
              <a:rPr lang="en-US" i="1" dirty="0" smtClean="0"/>
              <a:t>Am Nat</a:t>
            </a:r>
            <a:r>
              <a:rPr lang="en-US" dirty="0" smtClean="0"/>
              <a:t>) To stick with this analogy, Pimentel (1961) sees ecology and evolution more as two actors in the same play, interacting dynamically.</a:t>
            </a:r>
          </a:p>
          <a:p>
            <a:r>
              <a:rPr lang="en-US" dirty="0" smtClean="0"/>
              <a:t> </a:t>
            </a:r>
          </a:p>
          <a:p>
            <a:r>
              <a:rPr lang="en-US" dirty="0" smtClean="0"/>
              <a:t>*The contrast of these two approaches to evolutionary ecology is laid out wonderfully in </a:t>
            </a:r>
            <a:r>
              <a:rPr lang="en-US" dirty="0" err="1" smtClean="0"/>
              <a:t>Reznick</a:t>
            </a:r>
            <a:r>
              <a:rPr lang="en-US" dirty="0" smtClean="0"/>
              <a:t> 2013 </a:t>
            </a:r>
            <a:r>
              <a:rPr lang="en-US" i="1" dirty="0" smtClean="0"/>
              <a:t>Am Nat. </a:t>
            </a:r>
            <a:endParaRPr lang="en-US" dirty="0" smtClean="0"/>
          </a:p>
          <a:p>
            <a:r>
              <a:rPr lang="en-US" dirty="0" smtClean="0"/>
              <a:t>**Cartoons by E. </a:t>
            </a:r>
            <a:r>
              <a:rPr lang="en-US" dirty="0" err="1" smtClean="0"/>
              <a:t>Holdridge</a:t>
            </a:r>
            <a:r>
              <a:rPr lang="en-US" dirty="0" smtClean="0"/>
              <a:t>. http://</a:t>
            </a:r>
            <a:r>
              <a:rPr lang="en-US" dirty="0" err="1" smtClean="0"/>
              <a:t>www.ecoevolab.com</a:t>
            </a:r>
            <a:r>
              <a:rPr lang="en-US" dirty="0" smtClean="0"/>
              <a:t>/cartoon-the-classics-1/</a:t>
            </a:r>
            <a:endParaRPr lang="en-US" dirty="0"/>
          </a:p>
        </p:txBody>
      </p:sp>
      <p:sp>
        <p:nvSpPr>
          <p:cNvPr id="4" name="Slide Number Placeholder 3"/>
          <p:cNvSpPr>
            <a:spLocks noGrp="1"/>
          </p:cNvSpPr>
          <p:nvPr>
            <p:ph type="sldNum" sz="quarter" idx="10"/>
          </p:nvPr>
        </p:nvSpPr>
        <p:spPr/>
        <p:txBody>
          <a:bodyPr/>
          <a:lstStyle/>
          <a:p>
            <a:fld id="{686C2717-0A92-6943-86C0-6FBD28B5F860}" type="slidenum">
              <a:rPr lang="en-US" smtClean="0"/>
              <a:t>5</a:t>
            </a:fld>
            <a:endParaRPr lang="en-US"/>
          </a:p>
        </p:txBody>
      </p:sp>
    </p:spTree>
    <p:extLst>
      <p:ext uri="{BB962C8B-B14F-4D97-AF65-F5344CB8AC3E}">
        <p14:creationId xmlns:p14="http://schemas.microsoft.com/office/powerpoint/2010/main" val="24847193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Industrial </a:t>
            </a:r>
            <a:r>
              <a:rPr lang="en-US" dirty="0" err="1" smtClean="0"/>
              <a:t>melanism</a:t>
            </a:r>
            <a:r>
              <a:rPr lang="en-US" dirty="0" smtClean="0"/>
              <a:t> in peppered moths. The dark variant</a:t>
            </a:r>
            <a:r>
              <a:rPr lang="en-US" baseline="0" dirty="0" smtClean="0"/>
              <a:t> was first observed in 1848. Eventually, the dark form constituted &gt;90% of the population in heavily polluted areas.</a:t>
            </a:r>
            <a:endParaRPr lang="en-US" dirty="0" smtClean="0"/>
          </a:p>
          <a:p>
            <a:endParaRPr lang="en-US" dirty="0"/>
          </a:p>
        </p:txBody>
      </p:sp>
      <p:sp>
        <p:nvSpPr>
          <p:cNvPr id="4" name="Slide Number Placeholder 3"/>
          <p:cNvSpPr>
            <a:spLocks noGrp="1"/>
          </p:cNvSpPr>
          <p:nvPr>
            <p:ph type="sldNum" sz="quarter" idx="10"/>
          </p:nvPr>
        </p:nvSpPr>
        <p:spPr/>
        <p:txBody>
          <a:bodyPr/>
          <a:lstStyle/>
          <a:p>
            <a:fld id="{55E36CA2-5419-2241-B734-9F5A6B268547}" type="slidenum">
              <a:rPr lang="en-US" smtClean="0"/>
              <a:t>7</a:t>
            </a:fld>
            <a:endParaRPr lang="en-US"/>
          </a:p>
        </p:txBody>
      </p:sp>
    </p:spTree>
    <p:extLst>
      <p:ext uri="{BB962C8B-B14F-4D97-AF65-F5344CB8AC3E}">
        <p14:creationId xmlns:p14="http://schemas.microsoft.com/office/powerpoint/2010/main" val="22113254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E36CA2-5419-2241-B734-9F5A6B268547}" type="slidenum">
              <a:rPr lang="en-US" smtClean="0"/>
              <a:t>8</a:t>
            </a:fld>
            <a:endParaRPr lang="en-US"/>
          </a:p>
        </p:txBody>
      </p:sp>
    </p:spTree>
    <p:extLst>
      <p:ext uri="{BB962C8B-B14F-4D97-AF65-F5344CB8AC3E}">
        <p14:creationId xmlns:p14="http://schemas.microsoft.com/office/powerpoint/2010/main" val="2211325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E36CA2-5419-2241-B734-9F5A6B268547}" type="slidenum">
              <a:rPr lang="en-US" smtClean="0"/>
              <a:t>9</a:t>
            </a:fld>
            <a:endParaRPr lang="en-US"/>
          </a:p>
        </p:txBody>
      </p:sp>
    </p:spTree>
    <p:extLst>
      <p:ext uri="{BB962C8B-B14F-4D97-AF65-F5344CB8AC3E}">
        <p14:creationId xmlns:p14="http://schemas.microsoft.com/office/powerpoint/2010/main" val="22113254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E36CA2-5419-2241-B734-9F5A6B268547}" type="slidenum">
              <a:rPr lang="en-US" smtClean="0"/>
              <a:t>10</a:t>
            </a:fld>
            <a:endParaRPr lang="en-US"/>
          </a:p>
        </p:txBody>
      </p:sp>
    </p:spTree>
    <p:extLst>
      <p:ext uri="{BB962C8B-B14F-4D97-AF65-F5344CB8AC3E}">
        <p14:creationId xmlns:p14="http://schemas.microsoft.com/office/powerpoint/2010/main" val="22113254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Coupling</a:t>
            </a:r>
            <a:r>
              <a:rPr lang="en-US" baseline="0" dirty="0" smtClean="0"/>
              <a:t> in </a:t>
            </a:r>
            <a:r>
              <a:rPr lang="en-US" baseline="0" dirty="0" err="1" smtClean="0"/>
              <a:t>metapopulations</a:t>
            </a:r>
            <a:r>
              <a:rPr lang="en-US" baseline="0" dirty="0" smtClean="0"/>
              <a:t>, dispersal in heterogeneous environments.</a:t>
            </a:r>
            <a:endParaRPr lang="en-US" dirty="0"/>
          </a:p>
        </p:txBody>
      </p:sp>
      <p:sp>
        <p:nvSpPr>
          <p:cNvPr id="4" name="Slide Number Placeholder 3"/>
          <p:cNvSpPr>
            <a:spLocks noGrp="1"/>
          </p:cNvSpPr>
          <p:nvPr>
            <p:ph type="sldNum" sz="quarter" idx="10"/>
          </p:nvPr>
        </p:nvSpPr>
        <p:spPr/>
        <p:txBody>
          <a:bodyPr/>
          <a:lstStyle/>
          <a:p>
            <a:fld id="{55E36CA2-5419-2241-B734-9F5A6B268547}" type="slidenum">
              <a:rPr lang="en-US" smtClean="0"/>
              <a:t>11</a:t>
            </a:fld>
            <a:endParaRPr lang="en-US"/>
          </a:p>
        </p:txBody>
      </p:sp>
    </p:spTree>
    <p:extLst>
      <p:ext uri="{BB962C8B-B14F-4D97-AF65-F5344CB8AC3E}">
        <p14:creationId xmlns:p14="http://schemas.microsoft.com/office/powerpoint/2010/main" val="2211325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Rotifers,</a:t>
            </a:r>
            <a:r>
              <a:rPr lang="en-US" baseline="0" dirty="0" smtClean="0"/>
              <a:t> algae.</a:t>
            </a:r>
            <a:endParaRPr lang="en-US" dirty="0"/>
          </a:p>
        </p:txBody>
      </p:sp>
      <p:sp>
        <p:nvSpPr>
          <p:cNvPr id="4" name="Slide Number Placeholder 3"/>
          <p:cNvSpPr>
            <a:spLocks noGrp="1"/>
          </p:cNvSpPr>
          <p:nvPr>
            <p:ph type="sldNum" sz="quarter" idx="10"/>
          </p:nvPr>
        </p:nvSpPr>
        <p:spPr/>
        <p:txBody>
          <a:bodyPr/>
          <a:lstStyle/>
          <a:p>
            <a:fld id="{DDE2F414-48FF-CA4C-86BE-1661A591B289}" type="slidenum">
              <a:rPr lang="en-US" smtClean="0"/>
              <a:t>12</a:t>
            </a:fld>
            <a:endParaRPr lang="en-US"/>
          </a:p>
        </p:txBody>
      </p:sp>
    </p:spTree>
    <p:extLst>
      <p:ext uri="{BB962C8B-B14F-4D97-AF65-F5344CB8AC3E}">
        <p14:creationId xmlns:p14="http://schemas.microsoft.com/office/powerpoint/2010/main" val="2593238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smtClean="0"/>
              <a:t>a</a:t>
            </a:r>
            <a:r>
              <a:rPr lang="en-US" dirty="0" smtClean="0"/>
              <a:t>, </a:t>
            </a:r>
            <a:r>
              <a:rPr lang="en-US" b="1" dirty="0" smtClean="0"/>
              <a:t>c</a:t>
            </a:r>
            <a:r>
              <a:rPr lang="en-US" dirty="0" smtClean="0"/>
              <a:t>, </a:t>
            </a:r>
            <a:r>
              <a:rPr lang="en-US" dirty="0" err="1" smtClean="0"/>
              <a:t>Modelled</a:t>
            </a:r>
            <a:r>
              <a:rPr lang="en-US" dirty="0" smtClean="0"/>
              <a:t> tradeoff curves between algal food value and competitive ability (represented by the half-saturation constant, </a:t>
            </a:r>
            <a:r>
              <a:rPr lang="en-US" i="1" dirty="0" err="1" smtClean="0"/>
              <a:t>K</a:t>
            </a:r>
            <a:r>
              <a:rPr lang="en-US" baseline="-25000" dirty="0" err="1" smtClean="0"/>
              <a:t>c</a:t>
            </a:r>
            <a:r>
              <a:rPr lang="en-US" dirty="0" smtClean="0"/>
              <a:t>, for nutrient uptake by algae), with α′ &gt;1 (</a:t>
            </a:r>
            <a:r>
              <a:rPr lang="en-US" b="1" dirty="0" smtClean="0"/>
              <a:t>a</a:t>
            </a:r>
            <a:r>
              <a:rPr lang="en-US" dirty="0" smtClean="0"/>
              <a:t>) and α′ &lt;1 (</a:t>
            </a:r>
            <a:r>
              <a:rPr lang="en-US" b="1" dirty="0" smtClean="0"/>
              <a:t>c</a:t>
            </a:r>
            <a:r>
              <a:rPr lang="en-US" dirty="0" smtClean="0"/>
              <a:t>). </a:t>
            </a:r>
            <a:r>
              <a:rPr lang="en-US" b="1" dirty="0" smtClean="0"/>
              <a:t>b</a:t>
            </a:r>
            <a:r>
              <a:rPr lang="en-US" dirty="0" smtClean="0"/>
              <a:t>, </a:t>
            </a:r>
            <a:r>
              <a:rPr lang="en-US" b="1" dirty="0" smtClean="0"/>
              <a:t>d</a:t>
            </a:r>
            <a:r>
              <a:rPr lang="en-US" dirty="0" smtClean="0"/>
              <a:t>, Effects of clonal diversity on predator–prey cycle length for the two tradeoff curves between algal food value and competitive ability, with α′ &gt;1 (</a:t>
            </a:r>
            <a:r>
              <a:rPr lang="en-US" b="1" dirty="0" smtClean="0"/>
              <a:t>b</a:t>
            </a:r>
            <a:r>
              <a:rPr lang="en-US" dirty="0" smtClean="0"/>
              <a:t>) and α′ &lt;1 (</a:t>
            </a:r>
            <a:r>
              <a:rPr lang="en-US" b="1" dirty="0" smtClean="0"/>
              <a:t>d</a:t>
            </a:r>
            <a:r>
              <a:rPr lang="en-US" dirty="0" smtClean="0"/>
              <a:t>). Cycle periods in </a:t>
            </a:r>
            <a:r>
              <a:rPr lang="en-US" b="1" dirty="0" smtClean="0"/>
              <a:t>b</a:t>
            </a:r>
            <a:r>
              <a:rPr lang="en-US" dirty="0" smtClean="0"/>
              <a:t> and </a:t>
            </a:r>
            <a:r>
              <a:rPr lang="en-US" b="1" dirty="0" smtClean="0"/>
              <a:t>d</a:t>
            </a:r>
            <a:r>
              <a:rPr lang="en-US" dirty="0" smtClean="0"/>
              <a:t> are the result of 700 simulation runs each for one, two, three, five or seven clones present at the start of the run. Cycle periods are plotted against the number of clones remaining after running the model long enough for competitively inferior clones to be eliminated. ‘Degenerate’ cases (in which some of the initially present clones were eliminated) are plotted just to the right of non-degenerate cases in </a:t>
            </a:r>
            <a:r>
              <a:rPr lang="en-US" b="1" dirty="0" smtClean="0"/>
              <a:t>b</a:t>
            </a:r>
            <a:r>
              <a:rPr lang="en-US" dirty="0" smtClean="0"/>
              <a:t> and </a:t>
            </a:r>
            <a:r>
              <a:rPr lang="en-US" b="1" dirty="0" smtClean="0"/>
              <a:t>d</a:t>
            </a:r>
            <a:r>
              <a:rPr lang="en-US" dirty="0" smtClean="0"/>
              <a:t>. </a:t>
            </a:r>
            <a:r>
              <a:rPr lang="en-US" b="1" dirty="0" smtClean="0"/>
              <a:t>e</a:t>
            </a:r>
            <a:r>
              <a:rPr lang="en-US" dirty="0" smtClean="0"/>
              <a:t>, </a:t>
            </a:r>
            <a:r>
              <a:rPr lang="en-US" b="1" dirty="0" smtClean="0"/>
              <a:t>f</a:t>
            </a:r>
            <a:r>
              <a:rPr lang="en-US" dirty="0" smtClean="0"/>
              <a:t>, Cycles predicted by the model for the </a:t>
            </a:r>
            <a:r>
              <a:rPr lang="en-US" i="1" dirty="0" err="1" smtClean="0"/>
              <a:t>Brachionus</a:t>
            </a:r>
            <a:r>
              <a:rPr lang="en-US" dirty="0" smtClean="0"/>
              <a:t> predator (solid line) and </a:t>
            </a:r>
            <a:r>
              <a:rPr lang="en-US" i="1" dirty="0" smtClean="0"/>
              <a:t>Chlorella</a:t>
            </a:r>
            <a:r>
              <a:rPr lang="en-US" dirty="0" smtClean="0"/>
              <a:t> prey (dashed line) in a single-clone system (</a:t>
            </a:r>
            <a:r>
              <a:rPr lang="en-US" b="1" dirty="0" smtClean="0"/>
              <a:t>e</a:t>
            </a:r>
            <a:r>
              <a:rPr lang="en-US" dirty="0" smtClean="0"/>
              <a:t>) and a multiple-clone system (</a:t>
            </a:r>
            <a:r>
              <a:rPr lang="en-US" b="1" dirty="0" smtClean="0"/>
              <a:t>f</a:t>
            </a:r>
            <a:r>
              <a:rPr lang="en-US" dirty="0" smtClean="0"/>
              <a:t>). Model equations and further technical details are given in the Supplementary Information.</a:t>
            </a:r>
          </a:p>
          <a:p>
            <a:endParaRPr lang="en-US" dirty="0"/>
          </a:p>
        </p:txBody>
      </p:sp>
      <p:sp>
        <p:nvSpPr>
          <p:cNvPr id="4" name="Slide Number Placeholder 3"/>
          <p:cNvSpPr>
            <a:spLocks noGrp="1"/>
          </p:cNvSpPr>
          <p:nvPr>
            <p:ph type="sldNum" sz="quarter" idx="10"/>
          </p:nvPr>
        </p:nvSpPr>
        <p:spPr/>
        <p:txBody>
          <a:bodyPr/>
          <a:lstStyle/>
          <a:p>
            <a:fld id="{DDE2F414-48FF-CA4C-86BE-1661A591B289}" type="slidenum">
              <a:rPr lang="en-US" smtClean="0"/>
              <a:t>13</a:t>
            </a:fld>
            <a:endParaRPr lang="en-US"/>
          </a:p>
        </p:txBody>
      </p:sp>
    </p:spTree>
    <p:extLst>
      <p:ext uri="{BB962C8B-B14F-4D97-AF65-F5344CB8AC3E}">
        <p14:creationId xmlns:p14="http://schemas.microsoft.com/office/powerpoint/2010/main" val="1287778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CA"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smtClean="0"/>
              <a:t>Click to edit Master subtitle style</a:t>
            </a:r>
            <a:endParaRPr lang="en-US"/>
          </a:p>
        </p:txBody>
      </p:sp>
      <p:sp>
        <p:nvSpPr>
          <p:cNvPr id="4" name="Date Placeholder 3"/>
          <p:cNvSpPr>
            <a:spLocks noGrp="1"/>
          </p:cNvSpPr>
          <p:nvPr>
            <p:ph type="dt" sz="half" idx="10"/>
          </p:nvPr>
        </p:nvSpPr>
        <p:spPr/>
        <p:txBody>
          <a:bodyPr/>
          <a:lstStyle/>
          <a:p>
            <a:fld id="{FC90F243-B60E-704E-939C-E71212FFC3EA}" type="datetimeFigureOut">
              <a:rPr lang="en-US" smtClean="0"/>
              <a:t>19-09-17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2237896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FC90F243-B60E-704E-939C-E71212FFC3EA}" type="datetimeFigureOut">
              <a:rPr lang="en-US" smtClean="0"/>
              <a:t>19-09-17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420988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CA"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FC90F243-B60E-704E-939C-E71212FFC3EA}" type="datetimeFigureOut">
              <a:rPr lang="en-US" smtClean="0"/>
              <a:t>19-09-17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3400014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Content Placeholder 2"/>
          <p:cNvSpPr>
            <a:spLocks noGrp="1"/>
          </p:cNvSpPr>
          <p:nvPr>
            <p:ph idx="1"/>
          </p:nvPr>
        </p:nvSpPr>
        <p:spPr/>
        <p:txBody>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FC90F243-B60E-704E-939C-E71212FFC3EA}" type="datetimeFigureOut">
              <a:rPr lang="en-US" smtClean="0"/>
              <a:t>19-09-17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2120840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CA"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smtClean="0"/>
              <a:t>Click to edit Master text styles</a:t>
            </a:r>
          </a:p>
        </p:txBody>
      </p:sp>
      <p:sp>
        <p:nvSpPr>
          <p:cNvPr id="4" name="Date Placeholder 3"/>
          <p:cNvSpPr>
            <a:spLocks noGrp="1"/>
          </p:cNvSpPr>
          <p:nvPr>
            <p:ph type="dt" sz="half" idx="10"/>
          </p:nvPr>
        </p:nvSpPr>
        <p:spPr/>
        <p:txBody>
          <a:bodyPr/>
          <a:lstStyle/>
          <a:p>
            <a:fld id="{FC90F243-B60E-704E-939C-E71212FFC3EA}" type="datetimeFigureOut">
              <a:rPr lang="en-US" smtClean="0"/>
              <a:t>19-09-17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22344927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5" name="Date Placeholder 4"/>
          <p:cNvSpPr>
            <a:spLocks noGrp="1"/>
          </p:cNvSpPr>
          <p:nvPr>
            <p:ph type="dt" sz="half" idx="10"/>
          </p:nvPr>
        </p:nvSpPr>
        <p:spPr/>
        <p:txBody>
          <a:bodyPr/>
          <a:lstStyle/>
          <a:p>
            <a:fld id="{FC90F243-B60E-704E-939C-E71212FFC3EA}" type="datetimeFigureOut">
              <a:rPr lang="en-US" smtClean="0"/>
              <a:t>19-09-17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41898176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CA"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7" name="Date Placeholder 6"/>
          <p:cNvSpPr>
            <a:spLocks noGrp="1"/>
          </p:cNvSpPr>
          <p:nvPr>
            <p:ph type="dt" sz="half" idx="10"/>
          </p:nvPr>
        </p:nvSpPr>
        <p:spPr/>
        <p:txBody>
          <a:bodyPr/>
          <a:lstStyle/>
          <a:p>
            <a:fld id="{FC90F243-B60E-704E-939C-E71212FFC3EA}" type="datetimeFigureOut">
              <a:rPr lang="en-US" smtClean="0"/>
              <a:t>19-09-17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20148889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Date Placeholder 2"/>
          <p:cNvSpPr>
            <a:spLocks noGrp="1"/>
          </p:cNvSpPr>
          <p:nvPr>
            <p:ph type="dt" sz="half" idx="10"/>
          </p:nvPr>
        </p:nvSpPr>
        <p:spPr/>
        <p:txBody>
          <a:bodyPr/>
          <a:lstStyle/>
          <a:p>
            <a:fld id="{FC90F243-B60E-704E-939C-E71212FFC3EA}" type="datetimeFigureOut">
              <a:rPr lang="en-US" smtClean="0"/>
              <a:t>19-09-17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3217197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90F243-B60E-704E-939C-E71212FFC3EA}" type="datetimeFigureOut">
              <a:rPr lang="en-US" smtClean="0"/>
              <a:t>19-09-17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2267426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CA"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smtClean="0"/>
              <a:t>Click to edit Master text styles</a:t>
            </a:r>
          </a:p>
        </p:txBody>
      </p:sp>
      <p:sp>
        <p:nvSpPr>
          <p:cNvPr id="5" name="Date Placeholder 4"/>
          <p:cNvSpPr>
            <a:spLocks noGrp="1"/>
          </p:cNvSpPr>
          <p:nvPr>
            <p:ph type="dt" sz="half" idx="10"/>
          </p:nvPr>
        </p:nvSpPr>
        <p:spPr/>
        <p:txBody>
          <a:bodyPr/>
          <a:lstStyle/>
          <a:p>
            <a:fld id="{FC90F243-B60E-704E-939C-E71212FFC3EA}" type="datetimeFigureOut">
              <a:rPr lang="en-US" smtClean="0"/>
              <a:t>19-09-17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40683704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CA"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smtClean="0"/>
              <a:t>Click to edit Master text styles</a:t>
            </a:r>
          </a:p>
        </p:txBody>
      </p:sp>
      <p:sp>
        <p:nvSpPr>
          <p:cNvPr id="5" name="Date Placeholder 4"/>
          <p:cNvSpPr>
            <a:spLocks noGrp="1"/>
          </p:cNvSpPr>
          <p:nvPr>
            <p:ph type="dt" sz="half" idx="10"/>
          </p:nvPr>
        </p:nvSpPr>
        <p:spPr/>
        <p:txBody>
          <a:bodyPr/>
          <a:lstStyle/>
          <a:p>
            <a:fld id="{FC90F243-B60E-704E-939C-E71212FFC3EA}" type="datetimeFigureOut">
              <a:rPr lang="en-US" smtClean="0"/>
              <a:t>19-09-17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9BE665-C4A8-9D4B-9614-B3289DBA138F}" type="slidenum">
              <a:rPr lang="en-US" smtClean="0"/>
              <a:t>‹#›</a:t>
            </a:fld>
            <a:endParaRPr lang="en-US"/>
          </a:p>
        </p:txBody>
      </p:sp>
    </p:spTree>
    <p:extLst>
      <p:ext uri="{BB962C8B-B14F-4D97-AF65-F5344CB8AC3E}">
        <p14:creationId xmlns:p14="http://schemas.microsoft.com/office/powerpoint/2010/main" val="64902277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CA"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90F243-B60E-704E-939C-E71212FFC3EA}" type="datetimeFigureOut">
              <a:rPr lang="en-US" smtClean="0"/>
              <a:t>19-09-17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9BE665-C4A8-9D4B-9614-B3289DBA138F}" type="slidenum">
              <a:rPr lang="en-US" smtClean="0"/>
              <a:t>‹#›</a:t>
            </a:fld>
            <a:endParaRPr lang="en-US"/>
          </a:p>
        </p:txBody>
      </p:sp>
    </p:spTree>
    <p:extLst>
      <p:ext uri="{BB962C8B-B14F-4D97-AF65-F5344CB8AC3E}">
        <p14:creationId xmlns:p14="http://schemas.microsoft.com/office/powerpoint/2010/main" val="42665965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hyperlink" Target="http://rstb.royalsocietypublishing.org/content/364/1523/1483" TargetMode="External"/><Relationship Id="rId4" Type="http://schemas.openxmlformats.org/officeDocument/2006/relationships/hyperlink" Target="http://www.nature.com.qe2a-proxy.mun.ca/nature/journal/v424/n6946/full/nature01767.html" TargetMode="External"/><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hyperlink" Target="http://www.nature.com.qe2a-proxy.mun.ca/nature/journal/v424/n6946/full/nature01767.html" TargetMode="External"/><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hyperlink" Target="http://www.nature.com.qe2a-proxy.mun.ca/nature/journal/v424/n6946/full/nature01767.html" TargetMode="External"/><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hyperlink" Target="http://www.nature.com.qe2a-proxy.mun.ca/nature/journal/v424/n6946/full/nature01767.html" TargetMode="External"/><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qe2a-proxy.mun.ca/login?url=http://site.ebrary.com/lib/memorial/Doc?id=10269131"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hyperlink" Target="http://rstb.royalsocietypublishing.org/content/364/1523/1483" TargetMode="Externa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8460" y="2286000"/>
            <a:ext cx="8229600" cy="1143000"/>
          </a:xfrm>
        </p:spPr>
        <p:txBody>
          <a:bodyPr/>
          <a:lstStyle/>
          <a:p>
            <a:r>
              <a:rPr lang="en-US" dirty="0" smtClean="0"/>
              <a:t>What is evolutionary ecology?</a:t>
            </a:r>
            <a:endParaRPr lang="en-US" dirty="0"/>
          </a:p>
        </p:txBody>
      </p:sp>
    </p:spTree>
    <p:extLst>
      <p:ext uri="{BB962C8B-B14F-4D97-AF65-F5344CB8AC3E}">
        <p14:creationId xmlns:p14="http://schemas.microsoft.com/office/powerpoint/2010/main" val="40432637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08001" y="559557"/>
            <a:ext cx="6702777" cy="954107"/>
          </a:xfrm>
          <a:prstGeom prst="rect">
            <a:avLst/>
          </a:prstGeom>
          <a:noFill/>
        </p:spPr>
        <p:txBody>
          <a:bodyPr wrap="square" rtlCol="0">
            <a:spAutoFit/>
          </a:bodyPr>
          <a:lstStyle/>
          <a:p>
            <a:r>
              <a:rPr lang="en-US" sz="2800" u="sng" dirty="0" err="1" smtClean="0">
                <a:solidFill>
                  <a:schemeClr val="accent2">
                    <a:lumMod val="75000"/>
                  </a:schemeClr>
                </a:solidFill>
              </a:rPr>
              <a:t>Evo</a:t>
            </a:r>
            <a:r>
              <a:rPr lang="en-US" sz="2800" u="sng" dirty="0" smtClean="0">
                <a:solidFill>
                  <a:schemeClr val="accent2">
                    <a:lumMod val="75000"/>
                  </a:schemeClr>
                </a:solidFill>
              </a:rPr>
              <a:t> to Eco</a:t>
            </a:r>
          </a:p>
          <a:p>
            <a:endParaRPr lang="en-US" sz="2800" u="sng" dirty="0"/>
          </a:p>
        </p:txBody>
      </p:sp>
      <p:sp>
        <p:nvSpPr>
          <p:cNvPr id="3" name="TextBox 2"/>
          <p:cNvSpPr txBox="1"/>
          <p:nvPr/>
        </p:nvSpPr>
        <p:spPr>
          <a:xfrm>
            <a:off x="508001" y="1524000"/>
            <a:ext cx="7958666" cy="4585870"/>
          </a:xfrm>
          <a:prstGeom prst="rect">
            <a:avLst/>
          </a:prstGeom>
          <a:noFill/>
        </p:spPr>
        <p:txBody>
          <a:bodyPr wrap="square" rtlCol="0">
            <a:spAutoFit/>
          </a:bodyPr>
          <a:lstStyle/>
          <a:p>
            <a:r>
              <a:rPr lang="en-US" sz="3200" dirty="0" smtClean="0"/>
              <a:t>“At </a:t>
            </a:r>
            <a:r>
              <a:rPr lang="en-US" sz="3200" dirty="0"/>
              <a:t>every moment natural selection is operating to change the genetic composition of populations in response to the momentary environment, but as that composition changes it forces a concomitant change in the environment itself. Thus organisms and environments are both causes and effects in a </a:t>
            </a:r>
            <a:r>
              <a:rPr lang="en-US" sz="3200" dirty="0" err="1"/>
              <a:t>coevolutionary</a:t>
            </a:r>
            <a:r>
              <a:rPr lang="en-US" sz="3200" dirty="0"/>
              <a:t> process</a:t>
            </a:r>
            <a:r>
              <a:rPr lang="en-US" sz="3200" dirty="0" smtClean="0"/>
              <a:t>.”</a:t>
            </a:r>
          </a:p>
          <a:p>
            <a:endParaRPr lang="en-US" sz="2400" dirty="0" smtClean="0"/>
          </a:p>
          <a:p>
            <a:r>
              <a:rPr lang="en-US" sz="1200" dirty="0" err="1" smtClean="0"/>
              <a:t>Lewontin</a:t>
            </a:r>
            <a:r>
              <a:rPr lang="en-US" sz="1200" dirty="0" smtClean="0"/>
              <a:t>, R. 2000. </a:t>
            </a:r>
            <a:r>
              <a:rPr lang="en-US" sz="1200" i="1" dirty="0"/>
              <a:t>The triple helix. Gene, organisms, and environment. </a:t>
            </a:r>
            <a:r>
              <a:rPr lang="en-US" sz="1200" dirty="0" smtClean="0"/>
              <a:t> p126.</a:t>
            </a:r>
            <a:endParaRPr lang="en-US" sz="1200" dirty="0"/>
          </a:p>
        </p:txBody>
      </p:sp>
    </p:spTree>
    <p:extLst>
      <p:ext uri="{BB962C8B-B14F-4D97-AF65-F5344CB8AC3E}">
        <p14:creationId xmlns:p14="http://schemas.microsoft.com/office/powerpoint/2010/main" val="240363688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1" y="169105"/>
            <a:ext cx="8579555" cy="7048084"/>
          </a:xfrm>
          <a:prstGeom prst="rect">
            <a:avLst/>
          </a:prstGeom>
          <a:noFill/>
        </p:spPr>
        <p:txBody>
          <a:bodyPr wrap="square" rtlCol="0">
            <a:spAutoFit/>
          </a:bodyPr>
          <a:lstStyle/>
          <a:p>
            <a:endParaRPr lang="en-US" i="1" dirty="0"/>
          </a:p>
          <a:p>
            <a:r>
              <a:rPr lang="en-US" sz="2800" u="sng" dirty="0" err="1" smtClean="0">
                <a:solidFill>
                  <a:schemeClr val="accent2">
                    <a:lumMod val="75000"/>
                  </a:schemeClr>
                </a:solidFill>
              </a:rPr>
              <a:t>Evo</a:t>
            </a:r>
            <a:r>
              <a:rPr lang="en-US" sz="2800" u="sng" dirty="0" smtClean="0">
                <a:solidFill>
                  <a:schemeClr val="accent2">
                    <a:lumMod val="75000"/>
                  </a:schemeClr>
                </a:solidFill>
              </a:rPr>
              <a:t> to Eco</a:t>
            </a:r>
          </a:p>
          <a:p>
            <a:endParaRPr lang="en-US" sz="2800" u="sng" dirty="0"/>
          </a:p>
          <a:p>
            <a:pPr marL="457200" indent="-457200">
              <a:buFont typeface="Arial"/>
              <a:buChar char="•"/>
            </a:pPr>
            <a:r>
              <a:rPr lang="en-US" sz="2800" dirty="0" smtClean="0"/>
              <a:t>Natural selection on traits that affects survival or reproduction will leave a population dynamical signature</a:t>
            </a:r>
          </a:p>
          <a:p>
            <a:r>
              <a:rPr lang="en-US" sz="1200" dirty="0" smtClean="0"/>
              <a:t>Pelletier et al. (2009) </a:t>
            </a:r>
            <a:r>
              <a:rPr lang="en-US" sz="1200" i="1" dirty="0" smtClean="0">
                <a:hlinkClick r:id="rId3"/>
              </a:rPr>
              <a:t>Eco-Evolutionary dynamics</a:t>
            </a:r>
            <a:r>
              <a:rPr lang="en-US" sz="1200" i="1" dirty="0" smtClean="0"/>
              <a:t>. </a:t>
            </a:r>
            <a:r>
              <a:rPr lang="en-US" sz="1200" dirty="0" smtClean="0"/>
              <a:t>Phil Trans Roy </a:t>
            </a:r>
            <a:r>
              <a:rPr lang="en-US" sz="1200" dirty="0" err="1" smtClean="0"/>
              <a:t>Soc</a:t>
            </a:r>
            <a:r>
              <a:rPr lang="en-US" sz="1200" dirty="0" smtClean="0"/>
              <a:t> </a:t>
            </a:r>
            <a:r>
              <a:rPr lang="en-US" sz="1200" dirty="0" err="1" smtClean="0"/>
              <a:t>Lond</a:t>
            </a:r>
            <a:endParaRPr lang="en-US" sz="1200" dirty="0" smtClean="0"/>
          </a:p>
          <a:p>
            <a:pPr marL="457200" indent="-457200">
              <a:buFont typeface="Arial"/>
              <a:buChar char="•"/>
            </a:pPr>
            <a:endParaRPr lang="en-US" sz="2800" dirty="0" smtClean="0"/>
          </a:p>
          <a:p>
            <a:endParaRPr lang="en-US" sz="2800" dirty="0" smtClean="0"/>
          </a:p>
          <a:p>
            <a:pPr marL="457200" indent="-457200">
              <a:buFont typeface="Arial"/>
              <a:buChar char="•"/>
            </a:pPr>
            <a:r>
              <a:rPr lang="en-US" sz="2800" dirty="0" smtClean="0"/>
              <a:t>Number of clones (genetic composition) affects population dynamics</a:t>
            </a:r>
          </a:p>
          <a:p>
            <a:r>
              <a:rPr lang="en-US" sz="1200" dirty="0"/>
              <a:t>Yoshida et al. 2013. </a:t>
            </a:r>
            <a:r>
              <a:rPr lang="en-US" sz="1200" i="1" dirty="0">
                <a:hlinkClick r:id="rId4"/>
              </a:rPr>
              <a:t>Rapid evolution drive ecological dynamics in a predator-prey system</a:t>
            </a:r>
            <a:r>
              <a:rPr lang="en-US" sz="1200" i="1" dirty="0"/>
              <a:t>. Nature.</a:t>
            </a:r>
          </a:p>
          <a:p>
            <a:endParaRPr lang="en-US" sz="2800" dirty="0" smtClean="0"/>
          </a:p>
          <a:p>
            <a:pPr marL="457200" indent="-457200">
              <a:buFont typeface="Arial"/>
              <a:buChar char="•"/>
            </a:pPr>
            <a:endParaRPr lang="en-US" sz="2800" dirty="0"/>
          </a:p>
          <a:p>
            <a:pPr marL="457200" indent="-457200">
              <a:buFont typeface="Arial"/>
              <a:buChar char="•"/>
            </a:pPr>
            <a:r>
              <a:rPr lang="en-US" sz="2800" dirty="0" smtClean="0"/>
              <a:t>Traits that affect dispersal will change the distribution of individuals</a:t>
            </a:r>
            <a:endParaRPr lang="en-US" sz="2800" dirty="0"/>
          </a:p>
          <a:p>
            <a:r>
              <a:rPr lang="en-US" sz="1200" dirty="0"/>
              <a:t>Pelletier et al. (2009) </a:t>
            </a:r>
            <a:r>
              <a:rPr lang="en-US" sz="1200" i="1" dirty="0">
                <a:hlinkClick r:id="rId3"/>
              </a:rPr>
              <a:t>Eco-Evolutionary dynamics</a:t>
            </a:r>
            <a:r>
              <a:rPr lang="en-US" sz="1200" i="1" dirty="0"/>
              <a:t>. </a:t>
            </a:r>
            <a:r>
              <a:rPr lang="en-US" sz="1200" dirty="0"/>
              <a:t>Phil Trans Roy </a:t>
            </a:r>
            <a:r>
              <a:rPr lang="en-US" sz="1200" dirty="0" err="1"/>
              <a:t>Soc</a:t>
            </a:r>
            <a:r>
              <a:rPr lang="en-US" sz="1200" dirty="0"/>
              <a:t> </a:t>
            </a:r>
            <a:r>
              <a:rPr lang="en-US" sz="1200" dirty="0" err="1"/>
              <a:t>Lond</a:t>
            </a:r>
            <a:endParaRPr lang="en-US" sz="1200" dirty="0"/>
          </a:p>
          <a:p>
            <a:endParaRPr lang="en-US" sz="2800" dirty="0" smtClean="0"/>
          </a:p>
        </p:txBody>
      </p:sp>
    </p:spTree>
    <p:extLst>
      <p:ext uri="{BB962C8B-B14F-4D97-AF65-F5344CB8AC3E}">
        <p14:creationId xmlns:p14="http://schemas.microsoft.com/office/powerpoint/2010/main" val="394591080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72964" y="656210"/>
            <a:ext cx="4129852" cy="3097389"/>
            <a:chOff x="296333" y="1098752"/>
            <a:chExt cx="4129852" cy="3097389"/>
          </a:xfrm>
        </p:grpSpPr>
        <p:pic>
          <p:nvPicPr>
            <p:cNvPr id="5" name="Picture 4"/>
            <p:cNvPicPr>
              <a:picLocks noChangeAspect="1"/>
            </p:cNvPicPr>
            <p:nvPr/>
          </p:nvPicPr>
          <p:blipFill>
            <a:blip r:embed="rId3"/>
            <a:stretch>
              <a:fillRect/>
            </a:stretch>
          </p:blipFill>
          <p:spPr>
            <a:xfrm>
              <a:off x="296333" y="1098752"/>
              <a:ext cx="4129852" cy="3097389"/>
            </a:xfrm>
            <a:prstGeom prst="rect">
              <a:avLst/>
            </a:prstGeom>
          </p:spPr>
        </p:pic>
        <p:sp>
          <p:nvSpPr>
            <p:cNvPr id="2" name="TextBox 1"/>
            <p:cNvSpPr txBox="1"/>
            <p:nvPr/>
          </p:nvSpPr>
          <p:spPr>
            <a:xfrm>
              <a:off x="296333" y="3931732"/>
              <a:ext cx="1941557" cy="251818"/>
            </a:xfrm>
            <a:prstGeom prst="rect">
              <a:avLst/>
            </a:prstGeom>
            <a:noFill/>
          </p:spPr>
          <p:txBody>
            <a:bodyPr wrap="none" rtlCol="0">
              <a:spAutoFit/>
            </a:bodyPr>
            <a:lstStyle/>
            <a:p>
              <a:r>
                <a:rPr lang="en-US" sz="1200" dirty="0" smtClean="0"/>
                <a:t>Photo credit: </a:t>
              </a:r>
              <a:r>
                <a:rPr lang="en-US" sz="1200" dirty="0" err="1" smtClean="0"/>
                <a:t>Kristian</a:t>
              </a:r>
              <a:r>
                <a:rPr lang="en-US" sz="1200" dirty="0" smtClean="0"/>
                <a:t> Peters</a:t>
              </a:r>
              <a:endParaRPr lang="en-US" sz="1200" dirty="0"/>
            </a:p>
          </p:txBody>
        </p:sp>
      </p:grpSp>
      <p:pic>
        <p:nvPicPr>
          <p:cNvPr id="8" name="Picture 7"/>
          <p:cNvPicPr>
            <a:picLocks noChangeAspect="1"/>
          </p:cNvPicPr>
          <p:nvPr/>
        </p:nvPicPr>
        <p:blipFill>
          <a:blip r:embed="rId4"/>
          <a:stretch>
            <a:fillRect/>
          </a:stretch>
        </p:blipFill>
        <p:spPr>
          <a:xfrm>
            <a:off x="4517907" y="656210"/>
            <a:ext cx="4332111" cy="2405880"/>
          </a:xfrm>
          <a:prstGeom prst="rect">
            <a:avLst/>
          </a:prstGeom>
        </p:spPr>
      </p:pic>
      <p:sp>
        <p:nvSpPr>
          <p:cNvPr id="10" name="TextBox 9"/>
          <p:cNvSpPr txBox="1"/>
          <p:nvPr/>
        </p:nvSpPr>
        <p:spPr>
          <a:xfrm>
            <a:off x="6768488" y="2700428"/>
            <a:ext cx="1908447" cy="229480"/>
          </a:xfrm>
          <a:prstGeom prst="rect">
            <a:avLst/>
          </a:prstGeom>
          <a:noFill/>
        </p:spPr>
        <p:txBody>
          <a:bodyPr wrap="none" rtlCol="0">
            <a:spAutoFit/>
          </a:bodyPr>
          <a:lstStyle/>
          <a:p>
            <a:r>
              <a:rPr lang="en-US" sz="1200" dirty="0" smtClean="0"/>
              <a:t>Photo credit: </a:t>
            </a:r>
            <a:r>
              <a:rPr lang="en-US" sz="1200" dirty="0" err="1" smtClean="0"/>
              <a:t>Gregor</a:t>
            </a:r>
            <a:r>
              <a:rPr lang="en-US" sz="1200" dirty="0" smtClean="0"/>
              <a:t> </a:t>
            </a:r>
            <a:r>
              <a:rPr lang="en-US" sz="1200" dirty="0" err="1" smtClean="0"/>
              <a:t>Fussmann</a:t>
            </a:r>
            <a:endParaRPr lang="en-US" sz="1200" dirty="0"/>
          </a:p>
        </p:txBody>
      </p:sp>
      <p:grpSp>
        <p:nvGrpSpPr>
          <p:cNvPr id="14" name="Group 13"/>
          <p:cNvGrpSpPr/>
          <p:nvPr/>
        </p:nvGrpSpPr>
        <p:grpSpPr>
          <a:xfrm>
            <a:off x="172964" y="3932356"/>
            <a:ext cx="4402667" cy="2855087"/>
            <a:chOff x="172964" y="3932356"/>
            <a:chExt cx="4402667" cy="2855087"/>
          </a:xfrm>
        </p:grpSpPr>
        <p:pic>
          <p:nvPicPr>
            <p:cNvPr id="9" name="Picture 8"/>
            <p:cNvPicPr>
              <a:picLocks noChangeAspect="1"/>
            </p:cNvPicPr>
            <p:nvPr/>
          </p:nvPicPr>
          <p:blipFill>
            <a:blip r:embed="rId5"/>
            <a:stretch>
              <a:fillRect/>
            </a:stretch>
          </p:blipFill>
          <p:spPr>
            <a:xfrm>
              <a:off x="172964" y="3932356"/>
              <a:ext cx="4402667" cy="2855087"/>
            </a:xfrm>
            <a:prstGeom prst="rect">
              <a:avLst/>
            </a:prstGeom>
          </p:spPr>
        </p:pic>
        <p:sp>
          <p:nvSpPr>
            <p:cNvPr id="12" name="TextBox 11"/>
            <p:cNvSpPr txBox="1"/>
            <p:nvPr/>
          </p:nvSpPr>
          <p:spPr>
            <a:xfrm>
              <a:off x="2523050" y="6533148"/>
              <a:ext cx="1812694" cy="254295"/>
            </a:xfrm>
            <a:prstGeom prst="rect">
              <a:avLst/>
            </a:prstGeom>
            <a:noFill/>
          </p:spPr>
          <p:txBody>
            <a:bodyPr wrap="none" rtlCol="0">
              <a:spAutoFit/>
            </a:bodyPr>
            <a:lstStyle/>
            <a:p>
              <a:r>
                <a:rPr lang="en-US" sz="1200" dirty="0" smtClean="0">
                  <a:solidFill>
                    <a:schemeClr val="bg1"/>
                  </a:solidFill>
                </a:rPr>
                <a:t>Photo credit: </a:t>
              </a:r>
              <a:r>
                <a:rPr lang="en-US" sz="1200" dirty="0" err="1" smtClean="0">
                  <a:solidFill>
                    <a:schemeClr val="bg1"/>
                  </a:solidFill>
                </a:rPr>
                <a:t>Gregor</a:t>
              </a:r>
              <a:r>
                <a:rPr lang="en-US" sz="1200" dirty="0" smtClean="0">
                  <a:solidFill>
                    <a:schemeClr val="bg1"/>
                  </a:solidFill>
                </a:rPr>
                <a:t> </a:t>
              </a:r>
              <a:r>
                <a:rPr lang="en-US" sz="1200" dirty="0" err="1" smtClean="0">
                  <a:solidFill>
                    <a:schemeClr val="bg1"/>
                  </a:solidFill>
                </a:rPr>
                <a:t>Fussmann</a:t>
              </a:r>
              <a:endParaRPr lang="en-US" sz="1200" dirty="0">
                <a:solidFill>
                  <a:schemeClr val="bg1"/>
                </a:solidFill>
              </a:endParaRPr>
            </a:p>
          </p:txBody>
        </p:sp>
      </p:grpSp>
      <p:sp>
        <p:nvSpPr>
          <p:cNvPr id="15" name="TextBox 14"/>
          <p:cNvSpPr txBox="1"/>
          <p:nvPr/>
        </p:nvSpPr>
        <p:spPr>
          <a:xfrm>
            <a:off x="2351" y="9879"/>
            <a:ext cx="9141649" cy="369332"/>
          </a:xfrm>
          <a:prstGeom prst="rect">
            <a:avLst/>
          </a:prstGeom>
          <a:noFill/>
        </p:spPr>
        <p:txBody>
          <a:bodyPr wrap="square" rtlCol="0">
            <a:spAutoFit/>
          </a:bodyPr>
          <a:lstStyle/>
          <a:p>
            <a:r>
              <a:rPr lang="en-US" dirty="0" smtClean="0"/>
              <a:t>Yoshida et al. 2013. </a:t>
            </a:r>
            <a:r>
              <a:rPr lang="en-US" i="1" dirty="0" smtClean="0">
                <a:hlinkClick r:id="rId6"/>
              </a:rPr>
              <a:t>Rapid evolution drive ecological dynamics in a predator-prey system</a:t>
            </a:r>
            <a:r>
              <a:rPr lang="en-US" i="1" dirty="0" smtClean="0"/>
              <a:t>. Nature.</a:t>
            </a:r>
            <a:endParaRPr lang="en-US" i="1" dirty="0"/>
          </a:p>
        </p:txBody>
      </p:sp>
    </p:spTree>
    <p:extLst>
      <p:ext uri="{BB962C8B-B14F-4D97-AF65-F5344CB8AC3E}">
        <p14:creationId xmlns:p14="http://schemas.microsoft.com/office/powerpoint/2010/main" val="136760574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552541"/>
            <a:ext cx="8890000" cy="3733800"/>
          </a:xfrm>
          <a:prstGeom prst="rect">
            <a:avLst/>
          </a:prstGeom>
        </p:spPr>
      </p:pic>
      <p:sp>
        <p:nvSpPr>
          <p:cNvPr id="6" name="TextBox 5"/>
          <p:cNvSpPr txBox="1"/>
          <p:nvPr/>
        </p:nvSpPr>
        <p:spPr>
          <a:xfrm>
            <a:off x="2351" y="9879"/>
            <a:ext cx="9141649" cy="369332"/>
          </a:xfrm>
          <a:prstGeom prst="rect">
            <a:avLst/>
          </a:prstGeom>
          <a:noFill/>
        </p:spPr>
        <p:txBody>
          <a:bodyPr wrap="square" rtlCol="0">
            <a:spAutoFit/>
          </a:bodyPr>
          <a:lstStyle/>
          <a:p>
            <a:r>
              <a:rPr lang="en-US" dirty="0" smtClean="0"/>
              <a:t>Yoshida et al. 2013. </a:t>
            </a:r>
            <a:r>
              <a:rPr lang="en-US" i="1" dirty="0" smtClean="0">
                <a:hlinkClick r:id="rId4"/>
              </a:rPr>
              <a:t>Rapid evolution drive ecological dynamics in a predator-prey system</a:t>
            </a:r>
            <a:r>
              <a:rPr lang="en-US" i="1" dirty="0" smtClean="0"/>
              <a:t>. Nature.</a:t>
            </a:r>
            <a:endParaRPr lang="en-US" i="1" dirty="0"/>
          </a:p>
        </p:txBody>
      </p:sp>
      <p:sp>
        <p:nvSpPr>
          <p:cNvPr id="4" name="TextBox 3"/>
          <p:cNvSpPr txBox="1"/>
          <p:nvPr/>
        </p:nvSpPr>
        <p:spPr>
          <a:xfrm>
            <a:off x="917677" y="609405"/>
            <a:ext cx="1226643" cy="523220"/>
          </a:xfrm>
          <a:prstGeom prst="rect">
            <a:avLst/>
          </a:prstGeom>
          <a:noFill/>
        </p:spPr>
        <p:txBody>
          <a:bodyPr wrap="none" rtlCol="0">
            <a:spAutoFit/>
          </a:bodyPr>
          <a:lstStyle/>
          <a:p>
            <a:r>
              <a:rPr lang="en-US" sz="2800" b="1" dirty="0" smtClean="0"/>
              <a:t>Theory</a:t>
            </a:r>
            <a:endParaRPr lang="en-US" sz="2800" b="1" dirty="0"/>
          </a:p>
        </p:txBody>
      </p:sp>
      <p:sp>
        <p:nvSpPr>
          <p:cNvPr id="2" name="TextBox 1"/>
          <p:cNvSpPr txBox="1"/>
          <p:nvPr/>
        </p:nvSpPr>
        <p:spPr>
          <a:xfrm>
            <a:off x="917677" y="1359234"/>
            <a:ext cx="1202109" cy="369332"/>
          </a:xfrm>
          <a:prstGeom prst="rect">
            <a:avLst/>
          </a:prstGeom>
          <a:noFill/>
        </p:spPr>
        <p:txBody>
          <a:bodyPr wrap="none" rtlCol="0">
            <a:spAutoFit/>
          </a:bodyPr>
          <a:lstStyle/>
          <a:p>
            <a:r>
              <a:rPr lang="en-US" dirty="0" smtClean="0"/>
              <a:t>Trade off 1</a:t>
            </a:r>
            <a:endParaRPr lang="en-US" dirty="0"/>
          </a:p>
        </p:txBody>
      </p:sp>
      <p:sp>
        <p:nvSpPr>
          <p:cNvPr id="7" name="TextBox 6"/>
          <p:cNvSpPr txBox="1"/>
          <p:nvPr/>
        </p:nvSpPr>
        <p:spPr>
          <a:xfrm>
            <a:off x="3814916" y="1359234"/>
            <a:ext cx="1202109" cy="369332"/>
          </a:xfrm>
          <a:prstGeom prst="rect">
            <a:avLst/>
          </a:prstGeom>
          <a:noFill/>
        </p:spPr>
        <p:txBody>
          <a:bodyPr wrap="none" rtlCol="0">
            <a:spAutoFit/>
          </a:bodyPr>
          <a:lstStyle/>
          <a:p>
            <a:r>
              <a:rPr lang="en-US" dirty="0" smtClean="0"/>
              <a:t>Trade off 2</a:t>
            </a:r>
            <a:endParaRPr lang="en-US" dirty="0"/>
          </a:p>
        </p:txBody>
      </p:sp>
      <p:sp>
        <p:nvSpPr>
          <p:cNvPr id="8" name="TextBox 7"/>
          <p:cNvSpPr txBox="1"/>
          <p:nvPr/>
        </p:nvSpPr>
        <p:spPr>
          <a:xfrm rot="16200000">
            <a:off x="-374144" y="1429431"/>
            <a:ext cx="1172116" cy="246221"/>
          </a:xfrm>
          <a:prstGeom prst="rect">
            <a:avLst/>
          </a:prstGeom>
          <a:noFill/>
        </p:spPr>
        <p:txBody>
          <a:bodyPr wrap="none" rtlCol="0">
            <a:spAutoFit/>
          </a:bodyPr>
          <a:lstStyle/>
          <a:p>
            <a:r>
              <a:rPr lang="en-US" sz="1000" dirty="0" smtClean="0"/>
              <a:t>Competitive ability</a:t>
            </a:r>
            <a:endParaRPr lang="en-US" sz="1000" dirty="0"/>
          </a:p>
        </p:txBody>
      </p:sp>
      <p:sp>
        <p:nvSpPr>
          <p:cNvPr id="5" name="TextBox 4"/>
          <p:cNvSpPr txBox="1"/>
          <p:nvPr/>
        </p:nvSpPr>
        <p:spPr>
          <a:xfrm>
            <a:off x="5964903" y="1265867"/>
            <a:ext cx="2622495" cy="369332"/>
          </a:xfrm>
          <a:prstGeom prst="rect">
            <a:avLst/>
          </a:prstGeom>
          <a:noFill/>
        </p:spPr>
        <p:txBody>
          <a:bodyPr wrap="none" rtlCol="0">
            <a:spAutoFit/>
          </a:bodyPr>
          <a:lstStyle/>
          <a:p>
            <a:r>
              <a:rPr lang="en-US" dirty="0" smtClean="0"/>
              <a:t>Single clone = short cycles</a:t>
            </a:r>
            <a:endParaRPr lang="en-US" dirty="0"/>
          </a:p>
        </p:txBody>
      </p:sp>
      <p:sp>
        <p:nvSpPr>
          <p:cNvPr id="9" name="TextBox 8"/>
          <p:cNvSpPr txBox="1"/>
          <p:nvPr/>
        </p:nvSpPr>
        <p:spPr>
          <a:xfrm>
            <a:off x="5964903" y="5196995"/>
            <a:ext cx="2768569" cy="369332"/>
          </a:xfrm>
          <a:prstGeom prst="rect">
            <a:avLst/>
          </a:prstGeom>
          <a:noFill/>
        </p:spPr>
        <p:txBody>
          <a:bodyPr wrap="none" rtlCol="0">
            <a:spAutoFit/>
          </a:bodyPr>
          <a:lstStyle/>
          <a:p>
            <a:r>
              <a:rPr lang="en-US" dirty="0" smtClean="0"/>
              <a:t>Multiple clone = long cycles</a:t>
            </a:r>
            <a:endParaRPr lang="en-US" dirty="0"/>
          </a:p>
        </p:txBody>
      </p:sp>
    </p:spTree>
    <p:extLst>
      <p:ext uri="{BB962C8B-B14F-4D97-AF65-F5344CB8AC3E}">
        <p14:creationId xmlns:p14="http://schemas.microsoft.com/office/powerpoint/2010/main" val="398613833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62000" y="704144"/>
            <a:ext cx="7620000" cy="5816600"/>
          </a:xfrm>
          <a:prstGeom prst="rect">
            <a:avLst/>
          </a:prstGeom>
        </p:spPr>
      </p:pic>
      <p:sp>
        <p:nvSpPr>
          <p:cNvPr id="3" name="TextBox 2"/>
          <p:cNvSpPr txBox="1"/>
          <p:nvPr/>
        </p:nvSpPr>
        <p:spPr>
          <a:xfrm>
            <a:off x="2351" y="9879"/>
            <a:ext cx="9141649" cy="369332"/>
          </a:xfrm>
          <a:prstGeom prst="rect">
            <a:avLst/>
          </a:prstGeom>
          <a:noFill/>
        </p:spPr>
        <p:txBody>
          <a:bodyPr wrap="square" rtlCol="0">
            <a:spAutoFit/>
          </a:bodyPr>
          <a:lstStyle/>
          <a:p>
            <a:r>
              <a:rPr lang="en-US" dirty="0" smtClean="0"/>
              <a:t>Yoshida et al. 2013. </a:t>
            </a:r>
            <a:r>
              <a:rPr lang="en-US" i="1" dirty="0" smtClean="0">
                <a:hlinkClick r:id="rId4"/>
              </a:rPr>
              <a:t>Rapid evolution drive ecological dynamics in a predator-prey system</a:t>
            </a:r>
            <a:r>
              <a:rPr lang="en-US" i="1" dirty="0" smtClean="0"/>
              <a:t>. Nature.</a:t>
            </a:r>
            <a:endParaRPr lang="en-US" i="1" dirty="0"/>
          </a:p>
        </p:txBody>
      </p:sp>
      <p:sp>
        <p:nvSpPr>
          <p:cNvPr id="4" name="TextBox 3"/>
          <p:cNvSpPr txBox="1"/>
          <p:nvPr/>
        </p:nvSpPr>
        <p:spPr>
          <a:xfrm>
            <a:off x="1007806" y="1503205"/>
            <a:ext cx="2622495" cy="369332"/>
          </a:xfrm>
          <a:prstGeom prst="rect">
            <a:avLst/>
          </a:prstGeom>
          <a:noFill/>
        </p:spPr>
        <p:txBody>
          <a:bodyPr wrap="none" rtlCol="0">
            <a:spAutoFit/>
          </a:bodyPr>
          <a:lstStyle/>
          <a:p>
            <a:r>
              <a:rPr lang="en-US" dirty="0" smtClean="0"/>
              <a:t>Single clone = short cycles</a:t>
            </a:r>
            <a:endParaRPr lang="en-US" dirty="0"/>
          </a:p>
        </p:txBody>
      </p:sp>
      <p:sp>
        <p:nvSpPr>
          <p:cNvPr id="5" name="TextBox 4"/>
          <p:cNvSpPr txBox="1"/>
          <p:nvPr/>
        </p:nvSpPr>
        <p:spPr>
          <a:xfrm>
            <a:off x="4642464" y="388535"/>
            <a:ext cx="2916183" cy="369332"/>
          </a:xfrm>
          <a:prstGeom prst="rect">
            <a:avLst/>
          </a:prstGeom>
          <a:noFill/>
        </p:spPr>
        <p:txBody>
          <a:bodyPr wrap="none" rtlCol="0">
            <a:spAutoFit/>
          </a:bodyPr>
          <a:lstStyle/>
          <a:p>
            <a:r>
              <a:rPr lang="en-US" dirty="0" smtClean="0"/>
              <a:t>Multiple clones = long cycles</a:t>
            </a:r>
            <a:endParaRPr lang="en-US" dirty="0"/>
          </a:p>
        </p:txBody>
      </p:sp>
      <p:sp>
        <p:nvSpPr>
          <p:cNvPr id="6" name="TextBox 5"/>
          <p:cNvSpPr txBox="1"/>
          <p:nvPr/>
        </p:nvSpPr>
        <p:spPr>
          <a:xfrm>
            <a:off x="5219291" y="1921076"/>
            <a:ext cx="466794" cy="276999"/>
          </a:xfrm>
          <a:prstGeom prst="rect">
            <a:avLst/>
          </a:prstGeom>
          <a:noFill/>
        </p:spPr>
        <p:txBody>
          <a:bodyPr wrap="none" rtlCol="0">
            <a:spAutoFit/>
          </a:bodyPr>
          <a:lstStyle/>
          <a:p>
            <a:r>
              <a:rPr lang="en-US" sz="1200" dirty="0" smtClean="0"/>
              <a:t>prey</a:t>
            </a:r>
            <a:endParaRPr lang="en-US" sz="1200" dirty="0"/>
          </a:p>
        </p:txBody>
      </p:sp>
      <p:sp>
        <p:nvSpPr>
          <p:cNvPr id="7" name="TextBox 6"/>
          <p:cNvSpPr txBox="1"/>
          <p:nvPr/>
        </p:nvSpPr>
        <p:spPr>
          <a:xfrm>
            <a:off x="4642464" y="2425799"/>
            <a:ext cx="736650" cy="276999"/>
          </a:xfrm>
          <a:prstGeom prst="rect">
            <a:avLst/>
          </a:prstGeom>
          <a:noFill/>
        </p:spPr>
        <p:txBody>
          <a:bodyPr wrap="none" rtlCol="0">
            <a:spAutoFit/>
          </a:bodyPr>
          <a:lstStyle/>
          <a:p>
            <a:r>
              <a:rPr lang="en-US" sz="1200" dirty="0" smtClean="0"/>
              <a:t>predator</a:t>
            </a:r>
            <a:endParaRPr lang="en-US" sz="1200" dirty="0"/>
          </a:p>
        </p:txBody>
      </p:sp>
      <p:sp>
        <p:nvSpPr>
          <p:cNvPr id="8" name="TextBox 7"/>
          <p:cNvSpPr txBox="1"/>
          <p:nvPr/>
        </p:nvSpPr>
        <p:spPr>
          <a:xfrm>
            <a:off x="1097936" y="571687"/>
            <a:ext cx="1904112" cy="523220"/>
          </a:xfrm>
          <a:prstGeom prst="rect">
            <a:avLst/>
          </a:prstGeom>
          <a:noFill/>
        </p:spPr>
        <p:txBody>
          <a:bodyPr wrap="none" rtlCol="0">
            <a:spAutoFit/>
          </a:bodyPr>
          <a:lstStyle/>
          <a:p>
            <a:r>
              <a:rPr lang="en-US" sz="2800" b="1" dirty="0" smtClean="0"/>
              <a:t>Experiment</a:t>
            </a:r>
            <a:endParaRPr lang="en-US" sz="2800" b="1" dirty="0"/>
          </a:p>
        </p:txBody>
      </p:sp>
    </p:spTree>
    <p:extLst>
      <p:ext uri="{BB962C8B-B14F-4D97-AF65-F5344CB8AC3E}">
        <p14:creationId xmlns:p14="http://schemas.microsoft.com/office/powerpoint/2010/main" val="321209723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smtClean="0"/>
              <a:t>What are </a:t>
            </a:r>
            <a:r>
              <a:rPr lang="en-US" dirty="0"/>
              <a:t>e</a:t>
            </a:r>
            <a:r>
              <a:rPr lang="en-US" dirty="0" smtClean="0"/>
              <a:t>co-evolutionary dynamics</a:t>
            </a:r>
          </a:p>
          <a:p>
            <a:endParaRPr lang="en-US" dirty="0"/>
          </a:p>
          <a:p>
            <a:r>
              <a:rPr lang="en-US" dirty="0" smtClean="0"/>
              <a:t>Explain/give an example of how ecology affects evolution</a:t>
            </a:r>
          </a:p>
          <a:p>
            <a:endParaRPr lang="en-US" dirty="0"/>
          </a:p>
          <a:p>
            <a:r>
              <a:rPr lang="en-US" dirty="0" smtClean="0"/>
              <a:t>Explain/give an example of how evolution affects ecology</a:t>
            </a:r>
            <a:endParaRPr lang="en-US" dirty="0"/>
          </a:p>
        </p:txBody>
      </p:sp>
    </p:spTree>
    <p:extLst>
      <p:ext uri="{BB962C8B-B14F-4D97-AF65-F5344CB8AC3E}">
        <p14:creationId xmlns:p14="http://schemas.microsoft.com/office/powerpoint/2010/main" val="1636568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9-09-06 at 9.11.2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01800"/>
            <a:ext cx="9144000" cy="3439597"/>
          </a:xfrm>
          <a:prstGeom prst="rect">
            <a:avLst/>
          </a:prstGeom>
        </p:spPr>
      </p:pic>
      <p:sp>
        <p:nvSpPr>
          <p:cNvPr id="5" name="TextBox 4"/>
          <p:cNvSpPr txBox="1"/>
          <p:nvPr/>
        </p:nvSpPr>
        <p:spPr>
          <a:xfrm>
            <a:off x="75260" y="6488668"/>
            <a:ext cx="4702918" cy="369332"/>
          </a:xfrm>
          <a:prstGeom prst="rect">
            <a:avLst/>
          </a:prstGeom>
          <a:noFill/>
        </p:spPr>
        <p:txBody>
          <a:bodyPr wrap="none" rtlCol="0">
            <a:spAutoFit/>
          </a:bodyPr>
          <a:lstStyle/>
          <a:p>
            <a:r>
              <a:rPr lang="en-US" dirty="0" err="1" smtClean="0"/>
              <a:t>Bjorklund</a:t>
            </a:r>
            <a:r>
              <a:rPr lang="en-US" dirty="0" smtClean="0"/>
              <a:t> 2019. Trends in Ecology and Evolution</a:t>
            </a:r>
            <a:endParaRPr lang="en-US" dirty="0"/>
          </a:p>
        </p:txBody>
      </p:sp>
    </p:spTree>
    <p:extLst>
      <p:ext uri="{BB962C8B-B14F-4D97-AF65-F5344CB8AC3E}">
        <p14:creationId xmlns:p14="http://schemas.microsoft.com/office/powerpoint/2010/main" val="2347344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0"/>
            <a:ext cx="9144000" cy="6858000"/>
          </a:xfrm>
          <a:prstGeom prst="rect">
            <a:avLst/>
          </a:prstGeom>
        </p:spPr>
      </p:pic>
      <p:sp>
        <p:nvSpPr>
          <p:cNvPr id="6" name="TextBox 5"/>
          <p:cNvSpPr txBox="1"/>
          <p:nvPr/>
        </p:nvSpPr>
        <p:spPr>
          <a:xfrm>
            <a:off x="0" y="6457890"/>
            <a:ext cx="2877711" cy="553998"/>
          </a:xfrm>
          <a:prstGeom prst="rect">
            <a:avLst/>
          </a:prstGeom>
          <a:noFill/>
        </p:spPr>
        <p:txBody>
          <a:bodyPr wrap="none" rtlCol="0">
            <a:spAutoFit/>
          </a:bodyPr>
          <a:lstStyle/>
          <a:p>
            <a:r>
              <a:rPr lang="en-US" sz="1000" dirty="0" smtClean="0">
                <a:solidFill>
                  <a:schemeClr val="bg1"/>
                </a:solidFill>
              </a:rPr>
              <a:t>Cartoons by E. </a:t>
            </a:r>
            <a:r>
              <a:rPr lang="en-US" sz="1000" dirty="0" err="1" smtClean="0">
                <a:solidFill>
                  <a:schemeClr val="bg1"/>
                </a:solidFill>
              </a:rPr>
              <a:t>Holdridge</a:t>
            </a:r>
            <a:endParaRPr lang="en-US" sz="1000" dirty="0" smtClean="0">
              <a:solidFill>
                <a:schemeClr val="bg1"/>
              </a:solidFill>
            </a:endParaRPr>
          </a:p>
          <a:p>
            <a:r>
              <a:rPr lang="en-US" sz="1000" dirty="0" smtClean="0">
                <a:solidFill>
                  <a:schemeClr val="bg1"/>
                </a:solidFill>
              </a:rPr>
              <a:t>http://</a:t>
            </a:r>
            <a:r>
              <a:rPr lang="en-US" sz="1000" dirty="0" err="1" smtClean="0">
                <a:solidFill>
                  <a:schemeClr val="bg1"/>
                </a:solidFill>
              </a:rPr>
              <a:t>www.ecoevolab.com</a:t>
            </a:r>
            <a:r>
              <a:rPr lang="en-US" sz="1000" dirty="0" smtClean="0">
                <a:solidFill>
                  <a:schemeClr val="bg1"/>
                </a:solidFill>
              </a:rPr>
              <a:t>/cartoon-the-classics-1/</a:t>
            </a:r>
          </a:p>
          <a:p>
            <a:endParaRPr lang="en-US" sz="1000" dirty="0">
              <a:solidFill>
                <a:schemeClr val="bg1"/>
              </a:solidFill>
            </a:endParaRPr>
          </a:p>
        </p:txBody>
      </p:sp>
    </p:spTree>
    <p:extLst>
      <p:ext uri="{BB962C8B-B14F-4D97-AF65-F5344CB8AC3E}">
        <p14:creationId xmlns:p14="http://schemas.microsoft.com/office/powerpoint/2010/main" val="27812892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1001" y="616002"/>
            <a:ext cx="8579555" cy="4154984"/>
          </a:xfrm>
          <a:prstGeom prst="rect">
            <a:avLst/>
          </a:prstGeom>
          <a:noFill/>
        </p:spPr>
        <p:txBody>
          <a:bodyPr wrap="square" rtlCol="0">
            <a:spAutoFit/>
          </a:bodyPr>
          <a:lstStyle/>
          <a:p>
            <a:r>
              <a:rPr lang="en-US" sz="2800" b="1" dirty="0" smtClean="0"/>
              <a:t>Evolutionary ecology. “</a:t>
            </a:r>
            <a:r>
              <a:rPr lang="en-US" sz="2800" dirty="0" smtClean="0"/>
              <a:t>Evolutionary </a:t>
            </a:r>
            <a:r>
              <a:rPr lang="en-US" sz="2800" dirty="0"/>
              <a:t>biologists emphasize historical and lineage-dependent processes and hence often incorporate phylogenetic reconstructions and genetic models in their analyses. Ecologists, while cognizant of historical processes, tend to explain variation in terms of the contemporary effects of biotic and abiotic environmental factors. Evolutionary ecology spans these two disciplines and incorporates the full range of techniques and approaches from both</a:t>
            </a:r>
            <a:r>
              <a:rPr lang="en-US" sz="2800" dirty="0" smtClean="0"/>
              <a:t>.”</a:t>
            </a:r>
            <a:endParaRPr lang="en-US" sz="2800" dirty="0"/>
          </a:p>
          <a:p>
            <a:r>
              <a:rPr lang="en-US" sz="1200" dirty="0" smtClean="0"/>
              <a:t>Fox, CW et al. 2001. </a:t>
            </a:r>
            <a:r>
              <a:rPr lang="en-US" sz="1200" u="sng" dirty="0" smtClean="0">
                <a:hlinkClick r:id="rId2"/>
              </a:rPr>
              <a:t>Evolutionary ecology: concepts and case studies</a:t>
            </a:r>
            <a:r>
              <a:rPr lang="en-US" sz="1200" dirty="0" smtClean="0"/>
              <a:t>. </a:t>
            </a:r>
            <a:endParaRPr lang="en-US" sz="1200" b="1" dirty="0" smtClean="0"/>
          </a:p>
        </p:txBody>
      </p:sp>
    </p:spTree>
    <p:extLst>
      <p:ext uri="{BB962C8B-B14F-4D97-AF65-F5344CB8AC3E}">
        <p14:creationId xmlns:p14="http://schemas.microsoft.com/office/powerpoint/2010/main" val="22926481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0"/>
            <a:ext cx="9144000" cy="6858000"/>
          </a:xfrm>
          <a:prstGeom prst="rect">
            <a:avLst/>
          </a:prstGeom>
        </p:spPr>
      </p:pic>
      <p:sp>
        <p:nvSpPr>
          <p:cNvPr id="5" name="TextBox 4"/>
          <p:cNvSpPr txBox="1"/>
          <p:nvPr/>
        </p:nvSpPr>
        <p:spPr>
          <a:xfrm>
            <a:off x="0" y="6457890"/>
            <a:ext cx="2877711" cy="553998"/>
          </a:xfrm>
          <a:prstGeom prst="rect">
            <a:avLst/>
          </a:prstGeom>
          <a:noFill/>
        </p:spPr>
        <p:txBody>
          <a:bodyPr wrap="none" rtlCol="0">
            <a:spAutoFit/>
          </a:bodyPr>
          <a:lstStyle/>
          <a:p>
            <a:r>
              <a:rPr lang="en-US" sz="1000" dirty="0" smtClean="0">
                <a:solidFill>
                  <a:schemeClr val="bg1"/>
                </a:solidFill>
              </a:rPr>
              <a:t>Cartoons by E. </a:t>
            </a:r>
            <a:r>
              <a:rPr lang="en-US" sz="1000" dirty="0" err="1" smtClean="0">
                <a:solidFill>
                  <a:schemeClr val="bg1"/>
                </a:solidFill>
              </a:rPr>
              <a:t>Holdridge</a:t>
            </a:r>
            <a:endParaRPr lang="en-US" sz="1000" dirty="0" smtClean="0">
              <a:solidFill>
                <a:schemeClr val="bg1"/>
              </a:solidFill>
            </a:endParaRPr>
          </a:p>
          <a:p>
            <a:r>
              <a:rPr lang="en-US" sz="1000" dirty="0" smtClean="0">
                <a:solidFill>
                  <a:schemeClr val="bg1"/>
                </a:solidFill>
              </a:rPr>
              <a:t>http://</a:t>
            </a:r>
            <a:r>
              <a:rPr lang="en-US" sz="1000" dirty="0" err="1" smtClean="0">
                <a:solidFill>
                  <a:schemeClr val="bg1"/>
                </a:solidFill>
              </a:rPr>
              <a:t>www.ecoevolab.com</a:t>
            </a:r>
            <a:r>
              <a:rPr lang="en-US" sz="1000" dirty="0" smtClean="0">
                <a:solidFill>
                  <a:schemeClr val="bg1"/>
                </a:solidFill>
              </a:rPr>
              <a:t>/cartoon-the-classics-1/</a:t>
            </a:r>
          </a:p>
          <a:p>
            <a:endParaRPr lang="en-US" sz="1000" dirty="0">
              <a:solidFill>
                <a:schemeClr val="bg1"/>
              </a:solidFill>
            </a:endParaRPr>
          </a:p>
        </p:txBody>
      </p:sp>
    </p:spTree>
    <p:extLst>
      <p:ext uri="{BB962C8B-B14F-4D97-AF65-F5344CB8AC3E}">
        <p14:creationId xmlns:p14="http://schemas.microsoft.com/office/powerpoint/2010/main" val="2182832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7-03-06 at 11.07.1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254000"/>
            <a:ext cx="8826500" cy="6350000"/>
          </a:xfrm>
          <a:prstGeom prst="rect">
            <a:avLst/>
          </a:prstGeom>
        </p:spPr>
      </p:pic>
    </p:spTree>
    <p:extLst>
      <p:ext uri="{BB962C8B-B14F-4D97-AF65-F5344CB8AC3E}">
        <p14:creationId xmlns:p14="http://schemas.microsoft.com/office/powerpoint/2010/main" val="3817201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1" y="305557"/>
            <a:ext cx="8579555" cy="1077218"/>
          </a:xfrm>
          <a:prstGeom prst="rect">
            <a:avLst/>
          </a:prstGeom>
          <a:noFill/>
        </p:spPr>
        <p:txBody>
          <a:bodyPr wrap="square" rtlCol="0">
            <a:spAutoFit/>
          </a:bodyPr>
          <a:lstStyle/>
          <a:p>
            <a:r>
              <a:rPr lang="en-US" dirty="0" smtClean="0"/>
              <a:t>Pelletier et al. (2009) </a:t>
            </a:r>
            <a:r>
              <a:rPr lang="en-US" i="1" dirty="0" smtClean="0">
                <a:hlinkClick r:id="rId3"/>
              </a:rPr>
              <a:t>Eco-Evolutionary dynamics</a:t>
            </a:r>
            <a:r>
              <a:rPr lang="en-US" i="1" dirty="0" smtClean="0"/>
              <a:t>. </a:t>
            </a:r>
            <a:r>
              <a:rPr lang="en-US" dirty="0" smtClean="0"/>
              <a:t>Phil Trans Roy </a:t>
            </a:r>
            <a:r>
              <a:rPr lang="en-US" dirty="0" err="1" smtClean="0"/>
              <a:t>Soc</a:t>
            </a:r>
            <a:r>
              <a:rPr lang="en-US" dirty="0" smtClean="0"/>
              <a:t> </a:t>
            </a:r>
            <a:r>
              <a:rPr lang="en-US" dirty="0" err="1" smtClean="0"/>
              <a:t>Lond</a:t>
            </a:r>
            <a:endParaRPr lang="en-US" dirty="0" smtClean="0"/>
          </a:p>
          <a:p>
            <a:endParaRPr lang="en-US" i="1" dirty="0"/>
          </a:p>
          <a:p>
            <a:r>
              <a:rPr lang="en-US" sz="2800" u="sng" dirty="0" smtClean="0"/>
              <a:t>Eco to </a:t>
            </a:r>
            <a:r>
              <a:rPr lang="en-US" sz="2800" u="sng" dirty="0" err="1" smtClean="0"/>
              <a:t>Evo</a:t>
            </a:r>
            <a:r>
              <a:rPr lang="en-US" sz="2800" u="sng" dirty="0" smtClean="0"/>
              <a:t> (Ecology affects evolution)</a:t>
            </a:r>
            <a:endParaRPr lang="en-US" sz="2800" u="sng" dirty="0"/>
          </a:p>
        </p:txBody>
      </p:sp>
      <p:pic>
        <p:nvPicPr>
          <p:cNvPr id="4" name="Picture 3"/>
          <p:cNvPicPr>
            <a:picLocks noChangeAspect="1"/>
          </p:cNvPicPr>
          <p:nvPr/>
        </p:nvPicPr>
        <p:blipFill>
          <a:blip r:embed="rId4"/>
          <a:stretch>
            <a:fillRect/>
          </a:stretch>
        </p:blipFill>
        <p:spPr>
          <a:xfrm>
            <a:off x="4432445" y="1438089"/>
            <a:ext cx="4711555" cy="3527778"/>
          </a:xfrm>
          <a:prstGeom prst="rect">
            <a:avLst/>
          </a:prstGeom>
        </p:spPr>
      </p:pic>
      <p:pic>
        <p:nvPicPr>
          <p:cNvPr id="5" name="Picture 4"/>
          <p:cNvPicPr>
            <a:picLocks noChangeAspect="1"/>
          </p:cNvPicPr>
          <p:nvPr/>
        </p:nvPicPr>
        <p:blipFill>
          <a:blip r:embed="rId5"/>
          <a:stretch>
            <a:fillRect/>
          </a:stretch>
        </p:blipFill>
        <p:spPr>
          <a:xfrm>
            <a:off x="454647" y="4741333"/>
            <a:ext cx="3175000" cy="2116667"/>
          </a:xfrm>
          <a:prstGeom prst="rect">
            <a:avLst/>
          </a:prstGeom>
        </p:spPr>
      </p:pic>
      <p:pic>
        <p:nvPicPr>
          <p:cNvPr id="6" name="Picture 5"/>
          <p:cNvPicPr>
            <a:picLocks noChangeAspect="1"/>
          </p:cNvPicPr>
          <p:nvPr/>
        </p:nvPicPr>
        <p:blipFill>
          <a:blip r:embed="rId6"/>
          <a:stretch>
            <a:fillRect/>
          </a:stretch>
        </p:blipFill>
        <p:spPr>
          <a:xfrm>
            <a:off x="381001" y="1830377"/>
            <a:ext cx="3386667" cy="2257778"/>
          </a:xfrm>
          <a:prstGeom prst="rect">
            <a:avLst/>
          </a:prstGeom>
        </p:spPr>
      </p:pic>
      <p:sp>
        <p:nvSpPr>
          <p:cNvPr id="7" name="TextBox 6"/>
          <p:cNvSpPr txBox="1"/>
          <p:nvPr/>
        </p:nvSpPr>
        <p:spPr>
          <a:xfrm>
            <a:off x="454647" y="4230889"/>
            <a:ext cx="2919602" cy="369332"/>
          </a:xfrm>
          <a:prstGeom prst="rect">
            <a:avLst/>
          </a:prstGeom>
          <a:noFill/>
        </p:spPr>
        <p:txBody>
          <a:bodyPr wrap="none" rtlCol="0">
            <a:spAutoFit/>
          </a:bodyPr>
          <a:lstStyle/>
          <a:p>
            <a:r>
              <a:rPr lang="en-US" dirty="0" smtClean="0"/>
              <a:t>Black-bodied peppered moth</a:t>
            </a:r>
            <a:endParaRPr lang="en-US" dirty="0"/>
          </a:p>
        </p:txBody>
      </p:sp>
      <p:sp>
        <p:nvSpPr>
          <p:cNvPr id="8" name="TextBox 7"/>
          <p:cNvSpPr txBox="1"/>
          <p:nvPr/>
        </p:nvSpPr>
        <p:spPr>
          <a:xfrm>
            <a:off x="374509" y="1461045"/>
            <a:ext cx="2999740" cy="369332"/>
          </a:xfrm>
          <a:prstGeom prst="rect">
            <a:avLst/>
          </a:prstGeom>
          <a:noFill/>
        </p:spPr>
        <p:txBody>
          <a:bodyPr wrap="none" rtlCol="0">
            <a:spAutoFit/>
          </a:bodyPr>
          <a:lstStyle/>
          <a:p>
            <a:r>
              <a:rPr lang="en-US" dirty="0" smtClean="0"/>
              <a:t>White-bodied peppered moth</a:t>
            </a:r>
            <a:endParaRPr lang="en-US" dirty="0"/>
          </a:p>
        </p:txBody>
      </p:sp>
      <p:sp>
        <p:nvSpPr>
          <p:cNvPr id="9" name="TextBox 8"/>
          <p:cNvSpPr txBox="1"/>
          <p:nvPr/>
        </p:nvSpPr>
        <p:spPr>
          <a:xfrm>
            <a:off x="4432445" y="4979978"/>
            <a:ext cx="4395892" cy="369332"/>
          </a:xfrm>
          <a:prstGeom prst="rect">
            <a:avLst/>
          </a:prstGeom>
          <a:noFill/>
        </p:spPr>
        <p:txBody>
          <a:bodyPr wrap="none" rtlCol="0">
            <a:spAutoFit/>
          </a:bodyPr>
          <a:lstStyle/>
          <a:p>
            <a:r>
              <a:rPr lang="en-US" dirty="0" smtClean="0"/>
              <a:t>Both </a:t>
            </a:r>
            <a:r>
              <a:rPr lang="en-US" dirty="0" err="1" smtClean="0"/>
              <a:t>colour</a:t>
            </a:r>
            <a:r>
              <a:rPr lang="en-US" dirty="0" smtClean="0"/>
              <a:t> variants on the same ‘clean’ tree</a:t>
            </a:r>
            <a:endParaRPr lang="en-US" dirty="0"/>
          </a:p>
        </p:txBody>
      </p:sp>
      <p:sp>
        <p:nvSpPr>
          <p:cNvPr id="10" name="TextBox 9"/>
          <p:cNvSpPr txBox="1"/>
          <p:nvPr/>
        </p:nvSpPr>
        <p:spPr>
          <a:xfrm>
            <a:off x="374509" y="3805932"/>
            <a:ext cx="1928733" cy="276999"/>
          </a:xfrm>
          <a:prstGeom prst="rect">
            <a:avLst/>
          </a:prstGeom>
          <a:noFill/>
        </p:spPr>
        <p:txBody>
          <a:bodyPr wrap="none" rtlCol="0">
            <a:spAutoFit/>
          </a:bodyPr>
          <a:lstStyle/>
          <a:p>
            <a:r>
              <a:rPr lang="en-US" sz="1200" dirty="0" smtClean="0"/>
              <a:t>Photo credit: Olaf </a:t>
            </a:r>
            <a:r>
              <a:rPr lang="en-US" sz="1200" dirty="0" err="1" smtClean="0"/>
              <a:t>Leilllinger</a:t>
            </a:r>
            <a:endParaRPr lang="en-US" sz="1200" dirty="0"/>
          </a:p>
        </p:txBody>
      </p:sp>
      <p:sp>
        <p:nvSpPr>
          <p:cNvPr id="11" name="TextBox 10"/>
          <p:cNvSpPr txBox="1"/>
          <p:nvPr/>
        </p:nvSpPr>
        <p:spPr>
          <a:xfrm>
            <a:off x="454647" y="6582999"/>
            <a:ext cx="1928733" cy="276999"/>
          </a:xfrm>
          <a:prstGeom prst="rect">
            <a:avLst/>
          </a:prstGeom>
          <a:noFill/>
        </p:spPr>
        <p:txBody>
          <a:bodyPr wrap="none" rtlCol="0">
            <a:spAutoFit/>
          </a:bodyPr>
          <a:lstStyle/>
          <a:p>
            <a:r>
              <a:rPr lang="en-US" sz="1200" dirty="0" smtClean="0"/>
              <a:t>Photo credit: Olaf </a:t>
            </a:r>
            <a:r>
              <a:rPr lang="en-US" sz="1200" dirty="0" err="1" smtClean="0"/>
              <a:t>Leilllinger</a:t>
            </a:r>
            <a:endParaRPr lang="en-US" sz="1200" dirty="0"/>
          </a:p>
        </p:txBody>
      </p:sp>
      <p:sp>
        <p:nvSpPr>
          <p:cNvPr id="12" name="TextBox 11"/>
          <p:cNvSpPr txBox="1"/>
          <p:nvPr/>
        </p:nvSpPr>
        <p:spPr>
          <a:xfrm>
            <a:off x="4432445" y="4688868"/>
            <a:ext cx="1984588" cy="276999"/>
          </a:xfrm>
          <a:prstGeom prst="rect">
            <a:avLst/>
          </a:prstGeom>
          <a:noFill/>
        </p:spPr>
        <p:txBody>
          <a:bodyPr wrap="none" rtlCol="0">
            <a:spAutoFit/>
          </a:bodyPr>
          <a:lstStyle/>
          <a:p>
            <a:r>
              <a:rPr lang="en-US" sz="1200" dirty="0" smtClean="0">
                <a:solidFill>
                  <a:schemeClr val="bg1"/>
                </a:solidFill>
              </a:rPr>
              <a:t>Photo credit: Maarten </a:t>
            </a:r>
            <a:r>
              <a:rPr lang="en-US" sz="1200" dirty="0" err="1" smtClean="0">
                <a:solidFill>
                  <a:schemeClr val="bg1"/>
                </a:solidFill>
              </a:rPr>
              <a:t>Saane</a:t>
            </a:r>
            <a:endParaRPr lang="en-US" sz="1200" dirty="0">
              <a:solidFill>
                <a:schemeClr val="bg1"/>
              </a:solidFill>
            </a:endParaRPr>
          </a:p>
        </p:txBody>
      </p:sp>
    </p:spTree>
    <p:extLst>
      <p:ext uri="{BB962C8B-B14F-4D97-AF65-F5344CB8AC3E}">
        <p14:creationId xmlns:p14="http://schemas.microsoft.com/office/powerpoint/2010/main" val="46622982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1" y="148113"/>
            <a:ext cx="8579555" cy="4247317"/>
          </a:xfrm>
          <a:prstGeom prst="rect">
            <a:avLst/>
          </a:prstGeom>
          <a:noFill/>
        </p:spPr>
        <p:txBody>
          <a:bodyPr wrap="square" rtlCol="0">
            <a:spAutoFit/>
          </a:bodyPr>
          <a:lstStyle/>
          <a:p>
            <a:endParaRPr lang="en-US" i="1" dirty="0"/>
          </a:p>
          <a:p>
            <a:r>
              <a:rPr lang="en-US" sz="2800" u="sng" dirty="0" smtClean="0">
                <a:solidFill>
                  <a:schemeClr val="accent6">
                    <a:lumMod val="75000"/>
                  </a:schemeClr>
                </a:solidFill>
              </a:rPr>
              <a:t>Eco to </a:t>
            </a:r>
            <a:r>
              <a:rPr lang="en-US" sz="2800" u="sng" dirty="0" err="1" smtClean="0">
                <a:solidFill>
                  <a:schemeClr val="accent6">
                    <a:lumMod val="75000"/>
                  </a:schemeClr>
                </a:solidFill>
              </a:rPr>
              <a:t>Evo</a:t>
            </a:r>
            <a:endParaRPr lang="en-US" sz="2800" u="sng" dirty="0" smtClean="0">
              <a:solidFill>
                <a:schemeClr val="accent6">
                  <a:lumMod val="75000"/>
                </a:schemeClr>
              </a:solidFill>
            </a:endParaRPr>
          </a:p>
          <a:p>
            <a:endParaRPr lang="en-US" sz="2800" dirty="0"/>
          </a:p>
          <a:p>
            <a:pPr marL="457200" indent="-457200">
              <a:buFont typeface="Arial"/>
              <a:buChar char="•"/>
            </a:pPr>
            <a:r>
              <a:rPr lang="en-US" sz="2800" dirty="0" smtClean="0"/>
              <a:t>How a species interacts with its environment, the species’ </a:t>
            </a:r>
            <a:r>
              <a:rPr lang="en-US" sz="2800" b="1" dirty="0" smtClean="0"/>
              <a:t>ecology</a:t>
            </a:r>
            <a:r>
              <a:rPr lang="en-US" sz="2800" dirty="0" smtClean="0"/>
              <a:t>, determines its population dynamics</a:t>
            </a:r>
          </a:p>
          <a:p>
            <a:endParaRPr lang="en-US" sz="2800" dirty="0"/>
          </a:p>
          <a:p>
            <a:pPr marL="457200" indent="-457200">
              <a:buFont typeface="Arial"/>
              <a:buChar char="•"/>
            </a:pPr>
            <a:r>
              <a:rPr lang="en-US" sz="2800" dirty="0" smtClean="0"/>
              <a:t>If the trait of interest is heritable</a:t>
            </a:r>
            <a:r>
              <a:rPr lang="en-US" sz="2800" dirty="0"/>
              <a:t> </a:t>
            </a:r>
            <a:r>
              <a:rPr lang="en-US" sz="2800" dirty="0" smtClean="0"/>
              <a:t>and the number of individuals with one trait variant is changing relative to another, </a:t>
            </a:r>
            <a:r>
              <a:rPr lang="en-US" sz="2800" b="1" dirty="0" smtClean="0"/>
              <a:t>evolution</a:t>
            </a:r>
            <a:r>
              <a:rPr lang="en-US" sz="2800" dirty="0" smtClean="0"/>
              <a:t> occurs</a:t>
            </a:r>
          </a:p>
          <a:p>
            <a:pPr marL="457200" indent="-457200">
              <a:buFont typeface="Arial"/>
              <a:buChar char="•"/>
            </a:pPr>
            <a:endParaRPr lang="en-US" sz="2800" dirty="0"/>
          </a:p>
        </p:txBody>
      </p:sp>
    </p:spTree>
    <p:extLst>
      <p:ext uri="{BB962C8B-B14F-4D97-AF65-F5344CB8AC3E}">
        <p14:creationId xmlns:p14="http://schemas.microsoft.com/office/powerpoint/2010/main" val="106684159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1" y="148113"/>
            <a:ext cx="8579555" cy="5539979"/>
          </a:xfrm>
          <a:prstGeom prst="rect">
            <a:avLst/>
          </a:prstGeom>
          <a:noFill/>
        </p:spPr>
        <p:txBody>
          <a:bodyPr wrap="square" rtlCol="0">
            <a:spAutoFit/>
          </a:bodyPr>
          <a:lstStyle/>
          <a:p>
            <a:endParaRPr lang="en-US" i="1" dirty="0"/>
          </a:p>
          <a:p>
            <a:r>
              <a:rPr lang="en-US" sz="2800" u="sng" dirty="0" err="1" smtClean="0">
                <a:solidFill>
                  <a:srgbClr val="800000"/>
                </a:solidFill>
              </a:rPr>
              <a:t>Evo</a:t>
            </a:r>
            <a:r>
              <a:rPr lang="en-US" sz="2800" u="sng" dirty="0" smtClean="0">
                <a:solidFill>
                  <a:srgbClr val="800000"/>
                </a:solidFill>
              </a:rPr>
              <a:t> </a:t>
            </a:r>
            <a:r>
              <a:rPr lang="en-US" sz="2800" u="sng" dirty="0" smtClean="0">
                <a:solidFill>
                  <a:srgbClr val="800000"/>
                </a:solidFill>
              </a:rPr>
              <a:t>to </a:t>
            </a:r>
            <a:r>
              <a:rPr lang="en-US" sz="2800" u="sng" dirty="0" smtClean="0">
                <a:solidFill>
                  <a:srgbClr val="800000"/>
                </a:solidFill>
              </a:rPr>
              <a:t>Eco</a:t>
            </a:r>
            <a:endParaRPr lang="en-US" sz="2800" u="sng" dirty="0" smtClean="0">
              <a:solidFill>
                <a:srgbClr val="800000"/>
              </a:solidFill>
            </a:endParaRPr>
          </a:p>
          <a:p>
            <a:r>
              <a:rPr lang="en-US" sz="2800" dirty="0" smtClean="0"/>
              <a:t>If the number of white-bodied variants decreases relative to black, </a:t>
            </a:r>
            <a:r>
              <a:rPr lang="en-US" sz="2800" dirty="0" smtClean="0"/>
              <a:t>and body color is heritable then evolution occurs. But also, if the number of white-bodied variants decreases, then any of the following ecological effects may occur:</a:t>
            </a:r>
            <a:r>
              <a:rPr lang="en-US" sz="2800" dirty="0" smtClean="0"/>
              <a:t> </a:t>
            </a:r>
          </a:p>
          <a:p>
            <a:endParaRPr lang="en-US" sz="2800" dirty="0"/>
          </a:p>
          <a:p>
            <a:pPr marL="514350" indent="-514350">
              <a:buFont typeface="+mj-lt"/>
              <a:buAutoNum type="arabicPeriod"/>
            </a:pPr>
            <a:r>
              <a:rPr lang="en-US" sz="2800" dirty="0" smtClean="0"/>
              <a:t>Decrease in predators due to a reduced prey source</a:t>
            </a:r>
            <a:endParaRPr lang="en-US" sz="2800" dirty="0"/>
          </a:p>
          <a:p>
            <a:pPr marL="514350" indent="-514350">
              <a:buFont typeface="+mj-lt"/>
              <a:buAutoNum type="arabicPeriod"/>
            </a:pPr>
            <a:r>
              <a:rPr lang="en-US" sz="2800" dirty="0" smtClean="0"/>
              <a:t>Release from intraspecific competition for other variants</a:t>
            </a:r>
          </a:p>
          <a:p>
            <a:pPr marL="514350" indent="-514350">
              <a:buFont typeface="+mj-lt"/>
              <a:buAutoNum type="arabicPeriod"/>
            </a:pPr>
            <a:r>
              <a:rPr lang="en-US" sz="2800" dirty="0" smtClean="0"/>
              <a:t>Release from interspecific competition for other competitors</a:t>
            </a:r>
            <a:endParaRPr lang="en-US" sz="2800" dirty="0"/>
          </a:p>
        </p:txBody>
      </p:sp>
    </p:spTree>
    <p:extLst>
      <p:ext uri="{BB962C8B-B14F-4D97-AF65-F5344CB8AC3E}">
        <p14:creationId xmlns:p14="http://schemas.microsoft.com/office/powerpoint/2010/main" val="265172175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TotalTime>
  <Words>1220</Words>
  <Application>Microsoft Macintosh PowerPoint</Application>
  <PresentationFormat>On-screen Show (4:3)</PresentationFormat>
  <Paragraphs>90</Paragraphs>
  <Slides>15</Slides>
  <Notes>10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What is evolutionary ecology?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Company>Biology Department - Memorial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Amy Hurford</dc:creator>
  <cp:lastModifiedBy>Amy Hurford</cp:lastModifiedBy>
  <cp:revision>6</cp:revision>
  <dcterms:created xsi:type="dcterms:W3CDTF">2019-09-06T11:35:13Z</dcterms:created>
  <dcterms:modified xsi:type="dcterms:W3CDTF">2019-09-17T15:54:44Z</dcterms:modified>
</cp:coreProperties>
</file>

<file path=docProps/thumbnail.jpeg>
</file>